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85" r:id="rId3"/>
    <p:sldId id="286" r:id="rId4"/>
    <p:sldId id="280" r:id="rId5"/>
    <p:sldId id="281" r:id="rId6"/>
    <p:sldId id="269" r:id="rId7"/>
    <p:sldId id="263" r:id="rId8"/>
    <p:sldId id="262" r:id="rId9"/>
    <p:sldId id="261" r:id="rId10"/>
    <p:sldId id="282" r:id="rId11"/>
    <p:sldId id="287" r:id="rId12"/>
    <p:sldId id="283" r:id="rId13"/>
    <p:sldId id="257" r:id="rId14"/>
    <p:sldId id="288" r:id="rId15"/>
    <p:sldId id="284" r:id="rId16"/>
    <p:sldId id="258" r:id="rId17"/>
    <p:sldId id="278" r:id="rId18"/>
    <p:sldId id="279"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29F98D-D8BE-41A8-BEBD-BD698E18A3DB}" v="33" dt="2023-05-24T13:57:32.9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41" autoAdjust="0"/>
    <p:restoredTop sz="94660"/>
  </p:normalViewPr>
  <p:slideViewPr>
    <p:cSldViewPr snapToGrid="0">
      <p:cViewPr varScale="1">
        <p:scale>
          <a:sx n="100" d="100"/>
          <a:sy n="100" d="100"/>
        </p:scale>
        <p:origin x="36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6236D-A567-089D-5FCF-953B0CAB33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C1B220-6B21-5B89-243A-AA741F1A91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DDAA5F-C02D-49DD-DA3B-05C133850F9E}"/>
              </a:ext>
            </a:extLst>
          </p:cNvPr>
          <p:cNvSpPr>
            <a:spLocks noGrp="1"/>
          </p:cNvSpPr>
          <p:nvPr>
            <p:ph type="dt" sz="half" idx="10"/>
          </p:nvPr>
        </p:nvSpPr>
        <p:spPr/>
        <p:txBody>
          <a:bodyPr/>
          <a:lstStyle/>
          <a:p>
            <a:fld id="{B114B773-D11D-42F2-BA0D-EE5E2707258E}" type="datetimeFigureOut">
              <a:rPr lang="en-US" smtClean="0"/>
              <a:t>5/13/2024</a:t>
            </a:fld>
            <a:endParaRPr lang="en-US"/>
          </a:p>
        </p:txBody>
      </p:sp>
      <p:sp>
        <p:nvSpPr>
          <p:cNvPr id="5" name="Footer Placeholder 4">
            <a:extLst>
              <a:ext uri="{FF2B5EF4-FFF2-40B4-BE49-F238E27FC236}">
                <a16:creationId xmlns:a16="http://schemas.microsoft.com/office/drawing/2014/main" id="{39F40C9E-7D27-5100-95C2-378D73418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8DECB8-6C38-9EA0-97E8-B3C7FC41DE26}"/>
              </a:ext>
            </a:extLst>
          </p:cNvPr>
          <p:cNvSpPr>
            <a:spLocks noGrp="1"/>
          </p:cNvSpPr>
          <p:nvPr>
            <p:ph type="sldNum" sz="quarter" idx="12"/>
          </p:nvPr>
        </p:nvSpPr>
        <p:spPr/>
        <p:txBody>
          <a:bodyPr/>
          <a:lstStyle/>
          <a:p>
            <a:fld id="{A9100DDC-7D96-4F03-A182-B6D45D9D98EA}" type="slidenum">
              <a:rPr lang="en-US" smtClean="0"/>
              <a:t>‹#›</a:t>
            </a:fld>
            <a:endParaRPr lang="en-US"/>
          </a:p>
        </p:txBody>
      </p:sp>
    </p:spTree>
    <p:extLst>
      <p:ext uri="{BB962C8B-B14F-4D97-AF65-F5344CB8AC3E}">
        <p14:creationId xmlns:p14="http://schemas.microsoft.com/office/powerpoint/2010/main" val="1371111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94CE1-2453-7EBD-DC0A-1F3A25B837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CBF51B-3A26-2A08-6B6D-B9439DD27A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8D31D-7874-800A-A892-AB9CA574FFAF}"/>
              </a:ext>
            </a:extLst>
          </p:cNvPr>
          <p:cNvSpPr>
            <a:spLocks noGrp="1"/>
          </p:cNvSpPr>
          <p:nvPr>
            <p:ph type="dt" sz="half" idx="10"/>
          </p:nvPr>
        </p:nvSpPr>
        <p:spPr/>
        <p:txBody>
          <a:bodyPr/>
          <a:lstStyle/>
          <a:p>
            <a:fld id="{B114B773-D11D-42F2-BA0D-EE5E2707258E}" type="datetimeFigureOut">
              <a:rPr lang="en-US" smtClean="0"/>
              <a:t>5/13/2024</a:t>
            </a:fld>
            <a:endParaRPr lang="en-US"/>
          </a:p>
        </p:txBody>
      </p:sp>
      <p:sp>
        <p:nvSpPr>
          <p:cNvPr id="5" name="Footer Placeholder 4">
            <a:extLst>
              <a:ext uri="{FF2B5EF4-FFF2-40B4-BE49-F238E27FC236}">
                <a16:creationId xmlns:a16="http://schemas.microsoft.com/office/drawing/2014/main" id="{027AE9E5-C02B-4A30-5AAD-BA3B835163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249852-80DC-A8D5-97A4-2D869468DE80}"/>
              </a:ext>
            </a:extLst>
          </p:cNvPr>
          <p:cNvSpPr>
            <a:spLocks noGrp="1"/>
          </p:cNvSpPr>
          <p:nvPr>
            <p:ph type="sldNum" sz="quarter" idx="12"/>
          </p:nvPr>
        </p:nvSpPr>
        <p:spPr/>
        <p:txBody>
          <a:bodyPr/>
          <a:lstStyle/>
          <a:p>
            <a:fld id="{A9100DDC-7D96-4F03-A182-B6D45D9D98EA}" type="slidenum">
              <a:rPr lang="en-US" smtClean="0"/>
              <a:t>‹#›</a:t>
            </a:fld>
            <a:endParaRPr lang="en-US"/>
          </a:p>
        </p:txBody>
      </p:sp>
    </p:spTree>
    <p:extLst>
      <p:ext uri="{BB962C8B-B14F-4D97-AF65-F5344CB8AC3E}">
        <p14:creationId xmlns:p14="http://schemas.microsoft.com/office/powerpoint/2010/main" val="1008811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095F43-3AB9-DB23-073F-B609864487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B72ED8-7647-B5B8-CC39-D34A453EEB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DE04F-7798-5A24-1CC8-020117924301}"/>
              </a:ext>
            </a:extLst>
          </p:cNvPr>
          <p:cNvSpPr>
            <a:spLocks noGrp="1"/>
          </p:cNvSpPr>
          <p:nvPr>
            <p:ph type="dt" sz="half" idx="10"/>
          </p:nvPr>
        </p:nvSpPr>
        <p:spPr/>
        <p:txBody>
          <a:bodyPr/>
          <a:lstStyle/>
          <a:p>
            <a:fld id="{B114B773-D11D-42F2-BA0D-EE5E2707258E}" type="datetimeFigureOut">
              <a:rPr lang="en-US" smtClean="0"/>
              <a:t>5/13/2024</a:t>
            </a:fld>
            <a:endParaRPr lang="en-US"/>
          </a:p>
        </p:txBody>
      </p:sp>
      <p:sp>
        <p:nvSpPr>
          <p:cNvPr id="5" name="Footer Placeholder 4">
            <a:extLst>
              <a:ext uri="{FF2B5EF4-FFF2-40B4-BE49-F238E27FC236}">
                <a16:creationId xmlns:a16="http://schemas.microsoft.com/office/drawing/2014/main" id="{BE2F7E3F-F8E4-34B4-F4EE-F6D62903C2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5E398-0056-09DF-46E8-402D110EC746}"/>
              </a:ext>
            </a:extLst>
          </p:cNvPr>
          <p:cNvSpPr>
            <a:spLocks noGrp="1"/>
          </p:cNvSpPr>
          <p:nvPr>
            <p:ph type="sldNum" sz="quarter" idx="12"/>
          </p:nvPr>
        </p:nvSpPr>
        <p:spPr/>
        <p:txBody>
          <a:bodyPr/>
          <a:lstStyle/>
          <a:p>
            <a:fld id="{A9100DDC-7D96-4F03-A182-B6D45D9D98EA}" type="slidenum">
              <a:rPr lang="en-US" smtClean="0"/>
              <a:t>‹#›</a:t>
            </a:fld>
            <a:endParaRPr lang="en-US"/>
          </a:p>
        </p:txBody>
      </p:sp>
    </p:spTree>
    <p:extLst>
      <p:ext uri="{BB962C8B-B14F-4D97-AF65-F5344CB8AC3E}">
        <p14:creationId xmlns:p14="http://schemas.microsoft.com/office/powerpoint/2010/main" val="1662182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E75C3-60BB-23F0-5E70-9EA7BE0EF6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370731-4C9E-937A-AD90-9FAC8C2003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AB07A9-519E-D56D-DE9A-BF93AF2ACA0F}"/>
              </a:ext>
            </a:extLst>
          </p:cNvPr>
          <p:cNvSpPr>
            <a:spLocks noGrp="1"/>
          </p:cNvSpPr>
          <p:nvPr>
            <p:ph type="dt" sz="half" idx="10"/>
          </p:nvPr>
        </p:nvSpPr>
        <p:spPr/>
        <p:txBody>
          <a:bodyPr/>
          <a:lstStyle/>
          <a:p>
            <a:fld id="{B114B773-D11D-42F2-BA0D-EE5E2707258E}" type="datetimeFigureOut">
              <a:rPr lang="en-US" smtClean="0"/>
              <a:t>5/13/2024</a:t>
            </a:fld>
            <a:endParaRPr lang="en-US"/>
          </a:p>
        </p:txBody>
      </p:sp>
      <p:sp>
        <p:nvSpPr>
          <p:cNvPr id="5" name="Footer Placeholder 4">
            <a:extLst>
              <a:ext uri="{FF2B5EF4-FFF2-40B4-BE49-F238E27FC236}">
                <a16:creationId xmlns:a16="http://schemas.microsoft.com/office/drawing/2014/main" id="{DB00257E-3C2C-AEA3-FD81-7A687555B8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EFC5AD-4B1A-8356-8049-852B81B4099C}"/>
              </a:ext>
            </a:extLst>
          </p:cNvPr>
          <p:cNvSpPr>
            <a:spLocks noGrp="1"/>
          </p:cNvSpPr>
          <p:nvPr>
            <p:ph type="sldNum" sz="quarter" idx="12"/>
          </p:nvPr>
        </p:nvSpPr>
        <p:spPr/>
        <p:txBody>
          <a:bodyPr/>
          <a:lstStyle/>
          <a:p>
            <a:fld id="{A9100DDC-7D96-4F03-A182-B6D45D9D98EA}" type="slidenum">
              <a:rPr lang="en-US" smtClean="0"/>
              <a:t>‹#›</a:t>
            </a:fld>
            <a:endParaRPr lang="en-US"/>
          </a:p>
        </p:txBody>
      </p:sp>
    </p:spTree>
    <p:extLst>
      <p:ext uri="{BB962C8B-B14F-4D97-AF65-F5344CB8AC3E}">
        <p14:creationId xmlns:p14="http://schemas.microsoft.com/office/powerpoint/2010/main" val="1228697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D6F0F-CB84-4FF5-D123-65E4DD0D6C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978EB6-AE88-A300-A895-85F513664C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8556C7-2856-8AC9-BA08-848CF1FFBA47}"/>
              </a:ext>
            </a:extLst>
          </p:cNvPr>
          <p:cNvSpPr>
            <a:spLocks noGrp="1"/>
          </p:cNvSpPr>
          <p:nvPr>
            <p:ph type="dt" sz="half" idx="10"/>
          </p:nvPr>
        </p:nvSpPr>
        <p:spPr/>
        <p:txBody>
          <a:bodyPr/>
          <a:lstStyle/>
          <a:p>
            <a:fld id="{B114B773-D11D-42F2-BA0D-EE5E2707258E}" type="datetimeFigureOut">
              <a:rPr lang="en-US" smtClean="0"/>
              <a:t>5/13/2024</a:t>
            </a:fld>
            <a:endParaRPr lang="en-US"/>
          </a:p>
        </p:txBody>
      </p:sp>
      <p:sp>
        <p:nvSpPr>
          <p:cNvPr id="5" name="Footer Placeholder 4">
            <a:extLst>
              <a:ext uri="{FF2B5EF4-FFF2-40B4-BE49-F238E27FC236}">
                <a16:creationId xmlns:a16="http://schemas.microsoft.com/office/drawing/2014/main" id="{79DF5283-CBE1-AFBC-7093-7C9227F00A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4F6F40-82CB-884E-415E-58F7490ECD6A}"/>
              </a:ext>
            </a:extLst>
          </p:cNvPr>
          <p:cNvSpPr>
            <a:spLocks noGrp="1"/>
          </p:cNvSpPr>
          <p:nvPr>
            <p:ph type="sldNum" sz="quarter" idx="12"/>
          </p:nvPr>
        </p:nvSpPr>
        <p:spPr/>
        <p:txBody>
          <a:bodyPr/>
          <a:lstStyle/>
          <a:p>
            <a:fld id="{A9100DDC-7D96-4F03-A182-B6D45D9D98EA}" type="slidenum">
              <a:rPr lang="en-US" smtClean="0"/>
              <a:t>‹#›</a:t>
            </a:fld>
            <a:endParaRPr lang="en-US"/>
          </a:p>
        </p:txBody>
      </p:sp>
    </p:spTree>
    <p:extLst>
      <p:ext uri="{BB962C8B-B14F-4D97-AF65-F5344CB8AC3E}">
        <p14:creationId xmlns:p14="http://schemas.microsoft.com/office/powerpoint/2010/main" val="2860231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A9F4E-FA9A-CBAD-2DD0-0EE0DDCEC1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9B6F00-1C41-7BD5-8FF1-38F75FFDD3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AC7B97-4E0E-09A1-1572-DB15DD2FFF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D77612-83E9-34AA-8E38-803C0E597168}"/>
              </a:ext>
            </a:extLst>
          </p:cNvPr>
          <p:cNvSpPr>
            <a:spLocks noGrp="1"/>
          </p:cNvSpPr>
          <p:nvPr>
            <p:ph type="dt" sz="half" idx="10"/>
          </p:nvPr>
        </p:nvSpPr>
        <p:spPr/>
        <p:txBody>
          <a:bodyPr/>
          <a:lstStyle/>
          <a:p>
            <a:fld id="{B114B773-D11D-42F2-BA0D-EE5E2707258E}" type="datetimeFigureOut">
              <a:rPr lang="en-US" smtClean="0"/>
              <a:t>5/13/2024</a:t>
            </a:fld>
            <a:endParaRPr lang="en-US"/>
          </a:p>
        </p:txBody>
      </p:sp>
      <p:sp>
        <p:nvSpPr>
          <p:cNvPr id="6" name="Footer Placeholder 5">
            <a:extLst>
              <a:ext uri="{FF2B5EF4-FFF2-40B4-BE49-F238E27FC236}">
                <a16:creationId xmlns:a16="http://schemas.microsoft.com/office/drawing/2014/main" id="{796DD8EE-B26D-7FB3-3F82-BD4FD82A9D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38AEFF-E410-7688-B5B2-D92C4AE72FAB}"/>
              </a:ext>
            </a:extLst>
          </p:cNvPr>
          <p:cNvSpPr>
            <a:spLocks noGrp="1"/>
          </p:cNvSpPr>
          <p:nvPr>
            <p:ph type="sldNum" sz="quarter" idx="12"/>
          </p:nvPr>
        </p:nvSpPr>
        <p:spPr/>
        <p:txBody>
          <a:bodyPr/>
          <a:lstStyle/>
          <a:p>
            <a:fld id="{A9100DDC-7D96-4F03-A182-B6D45D9D98EA}" type="slidenum">
              <a:rPr lang="en-US" smtClean="0"/>
              <a:t>‹#›</a:t>
            </a:fld>
            <a:endParaRPr lang="en-US"/>
          </a:p>
        </p:txBody>
      </p:sp>
    </p:spTree>
    <p:extLst>
      <p:ext uri="{BB962C8B-B14F-4D97-AF65-F5344CB8AC3E}">
        <p14:creationId xmlns:p14="http://schemas.microsoft.com/office/powerpoint/2010/main" val="46667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59D38-EF2B-3344-1531-69449C5416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8349FA-57AA-086F-4B98-DE6DEA355D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D73332-6880-A5B2-1901-0CEEA782F2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FD9755-E48C-6829-FD04-8AEF27549D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2D51B-5856-83A1-FB70-8B7F93D6DD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2BA04B-640F-40E0-CFEF-A8D77325A5C5}"/>
              </a:ext>
            </a:extLst>
          </p:cNvPr>
          <p:cNvSpPr>
            <a:spLocks noGrp="1"/>
          </p:cNvSpPr>
          <p:nvPr>
            <p:ph type="dt" sz="half" idx="10"/>
          </p:nvPr>
        </p:nvSpPr>
        <p:spPr/>
        <p:txBody>
          <a:bodyPr/>
          <a:lstStyle/>
          <a:p>
            <a:fld id="{B114B773-D11D-42F2-BA0D-EE5E2707258E}" type="datetimeFigureOut">
              <a:rPr lang="en-US" smtClean="0"/>
              <a:t>5/13/2024</a:t>
            </a:fld>
            <a:endParaRPr lang="en-US"/>
          </a:p>
        </p:txBody>
      </p:sp>
      <p:sp>
        <p:nvSpPr>
          <p:cNvPr id="8" name="Footer Placeholder 7">
            <a:extLst>
              <a:ext uri="{FF2B5EF4-FFF2-40B4-BE49-F238E27FC236}">
                <a16:creationId xmlns:a16="http://schemas.microsoft.com/office/drawing/2014/main" id="{84104584-01AC-08E0-81A6-769261CF94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6DA147-1AB6-7EF5-8F68-4524D76F29BC}"/>
              </a:ext>
            </a:extLst>
          </p:cNvPr>
          <p:cNvSpPr>
            <a:spLocks noGrp="1"/>
          </p:cNvSpPr>
          <p:nvPr>
            <p:ph type="sldNum" sz="quarter" idx="12"/>
          </p:nvPr>
        </p:nvSpPr>
        <p:spPr/>
        <p:txBody>
          <a:bodyPr/>
          <a:lstStyle/>
          <a:p>
            <a:fld id="{A9100DDC-7D96-4F03-A182-B6D45D9D98EA}" type="slidenum">
              <a:rPr lang="en-US" smtClean="0"/>
              <a:t>‹#›</a:t>
            </a:fld>
            <a:endParaRPr lang="en-US"/>
          </a:p>
        </p:txBody>
      </p:sp>
    </p:spTree>
    <p:extLst>
      <p:ext uri="{BB962C8B-B14F-4D97-AF65-F5344CB8AC3E}">
        <p14:creationId xmlns:p14="http://schemas.microsoft.com/office/powerpoint/2010/main" val="3906110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4F778-A60D-8382-9390-FF8E1ADE7C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6BE489-2128-595A-7345-E6A88CF5280F}"/>
              </a:ext>
            </a:extLst>
          </p:cNvPr>
          <p:cNvSpPr>
            <a:spLocks noGrp="1"/>
          </p:cNvSpPr>
          <p:nvPr>
            <p:ph type="dt" sz="half" idx="10"/>
          </p:nvPr>
        </p:nvSpPr>
        <p:spPr/>
        <p:txBody>
          <a:bodyPr/>
          <a:lstStyle/>
          <a:p>
            <a:fld id="{B114B773-D11D-42F2-BA0D-EE5E2707258E}" type="datetimeFigureOut">
              <a:rPr lang="en-US" smtClean="0"/>
              <a:t>5/13/2024</a:t>
            </a:fld>
            <a:endParaRPr lang="en-US"/>
          </a:p>
        </p:txBody>
      </p:sp>
      <p:sp>
        <p:nvSpPr>
          <p:cNvPr id="4" name="Footer Placeholder 3">
            <a:extLst>
              <a:ext uri="{FF2B5EF4-FFF2-40B4-BE49-F238E27FC236}">
                <a16:creationId xmlns:a16="http://schemas.microsoft.com/office/drawing/2014/main" id="{6FD07030-03FA-2F1E-2F88-EFE5B5A904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3770E8-2E5A-5F32-5500-399E45D84387}"/>
              </a:ext>
            </a:extLst>
          </p:cNvPr>
          <p:cNvSpPr>
            <a:spLocks noGrp="1"/>
          </p:cNvSpPr>
          <p:nvPr>
            <p:ph type="sldNum" sz="quarter" idx="12"/>
          </p:nvPr>
        </p:nvSpPr>
        <p:spPr/>
        <p:txBody>
          <a:bodyPr/>
          <a:lstStyle/>
          <a:p>
            <a:fld id="{A9100DDC-7D96-4F03-A182-B6D45D9D98EA}" type="slidenum">
              <a:rPr lang="en-US" smtClean="0"/>
              <a:t>‹#›</a:t>
            </a:fld>
            <a:endParaRPr lang="en-US"/>
          </a:p>
        </p:txBody>
      </p:sp>
    </p:spTree>
    <p:extLst>
      <p:ext uri="{BB962C8B-B14F-4D97-AF65-F5344CB8AC3E}">
        <p14:creationId xmlns:p14="http://schemas.microsoft.com/office/powerpoint/2010/main" val="1738525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01C448-A6F1-1C2B-6639-15DB13067CD0}"/>
              </a:ext>
            </a:extLst>
          </p:cNvPr>
          <p:cNvSpPr>
            <a:spLocks noGrp="1"/>
          </p:cNvSpPr>
          <p:nvPr>
            <p:ph type="dt" sz="half" idx="10"/>
          </p:nvPr>
        </p:nvSpPr>
        <p:spPr/>
        <p:txBody>
          <a:bodyPr/>
          <a:lstStyle/>
          <a:p>
            <a:fld id="{B114B773-D11D-42F2-BA0D-EE5E2707258E}" type="datetimeFigureOut">
              <a:rPr lang="en-US" smtClean="0"/>
              <a:t>5/13/2024</a:t>
            </a:fld>
            <a:endParaRPr lang="en-US"/>
          </a:p>
        </p:txBody>
      </p:sp>
      <p:sp>
        <p:nvSpPr>
          <p:cNvPr id="3" name="Footer Placeholder 2">
            <a:extLst>
              <a:ext uri="{FF2B5EF4-FFF2-40B4-BE49-F238E27FC236}">
                <a16:creationId xmlns:a16="http://schemas.microsoft.com/office/drawing/2014/main" id="{E5079989-4B49-6D10-022E-E2DF325EF2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DB19D2-C6F4-660A-DF94-899E4F275F47}"/>
              </a:ext>
            </a:extLst>
          </p:cNvPr>
          <p:cNvSpPr>
            <a:spLocks noGrp="1"/>
          </p:cNvSpPr>
          <p:nvPr>
            <p:ph type="sldNum" sz="quarter" idx="12"/>
          </p:nvPr>
        </p:nvSpPr>
        <p:spPr/>
        <p:txBody>
          <a:bodyPr/>
          <a:lstStyle/>
          <a:p>
            <a:fld id="{A9100DDC-7D96-4F03-A182-B6D45D9D98EA}" type="slidenum">
              <a:rPr lang="en-US" smtClean="0"/>
              <a:t>‹#›</a:t>
            </a:fld>
            <a:endParaRPr lang="en-US"/>
          </a:p>
        </p:txBody>
      </p:sp>
    </p:spTree>
    <p:extLst>
      <p:ext uri="{BB962C8B-B14F-4D97-AF65-F5344CB8AC3E}">
        <p14:creationId xmlns:p14="http://schemas.microsoft.com/office/powerpoint/2010/main" val="1605441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3576A-6D3B-5DF4-9DC7-BB708E59D3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715421-0CF8-AD7D-2049-62A205E938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2D2E30-7761-1346-EBF5-9D558DFD74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8DFDA1-2BC7-8181-43FB-4FD4A614109B}"/>
              </a:ext>
            </a:extLst>
          </p:cNvPr>
          <p:cNvSpPr>
            <a:spLocks noGrp="1"/>
          </p:cNvSpPr>
          <p:nvPr>
            <p:ph type="dt" sz="half" idx="10"/>
          </p:nvPr>
        </p:nvSpPr>
        <p:spPr/>
        <p:txBody>
          <a:bodyPr/>
          <a:lstStyle/>
          <a:p>
            <a:fld id="{B114B773-D11D-42F2-BA0D-EE5E2707258E}" type="datetimeFigureOut">
              <a:rPr lang="en-US" smtClean="0"/>
              <a:t>5/13/2024</a:t>
            </a:fld>
            <a:endParaRPr lang="en-US"/>
          </a:p>
        </p:txBody>
      </p:sp>
      <p:sp>
        <p:nvSpPr>
          <p:cNvPr id="6" name="Footer Placeholder 5">
            <a:extLst>
              <a:ext uri="{FF2B5EF4-FFF2-40B4-BE49-F238E27FC236}">
                <a16:creationId xmlns:a16="http://schemas.microsoft.com/office/drawing/2014/main" id="{04EDE340-F4C6-B70D-3B65-608FB559E9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5EFCF7-7266-C48B-A71F-CAA573B0850B}"/>
              </a:ext>
            </a:extLst>
          </p:cNvPr>
          <p:cNvSpPr>
            <a:spLocks noGrp="1"/>
          </p:cNvSpPr>
          <p:nvPr>
            <p:ph type="sldNum" sz="quarter" idx="12"/>
          </p:nvPr>
        </p:nvSpPr>
        <p:spPr/>
        <p:txBody>
          <a:bodyPr/>
          <a:lstStyle/>
          <a:p>
            <a:fld id="{A9100DDC-7D96-4F03-A182-B6D45D9D98EA}" type="slidenum">
              <a:rPr lang="en-US" smtClean="0"/>
              <a:t>‹#›</a:t>
            </a:fld>
            <a:endParaRPr lang="en-US"/>
          </a:p>
        </p:txBody>
      </p:sp>
    </p:spTree>
    <p:extLst>
      <p:ext uri="{BB962C8B-B14F-4D97-AF65-F5344CB8AC3E}">
        <p14:creationId xmlns:p14="http://schemas.microsoft.com/office/powerpoint/2010/main" val="4261686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1AA6F-B4F4-2AF7-9075-6B3E5F4C79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5CAE82-5EAE-4A89-93E2-A51382A380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726493-4B29-8867-70AD-63ACB1C5A6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88CE8A-6448-8A06-096C-F1A73FD519CB}"/>
              </a:ext>
            </a:extLst>
          </p:cNvPr>
          <p:cNvSpPr>
            <a:spLocks noGrp="1"/>
          </p:cNvSpPr>
          <p:nvPr>
            <p:ph type="dt" sz="half" idx="10"/>
          </p:nvPr>
        </p:nvSpPr>
        <p:spPr/>
        <p:txBody>
          <a:bodyPr/>
          <a:lstStyle/>
          <a:p>
            <a:fld id="{B114B773-D11D-42F2-BA0D-EE5E2707258E}" type="datetimeFigureOut">
              <a:rPr lang="en-US" smtClean="0"/>
              <a:t>5/13/2024</a:t>
            </a:fld>
            <a:endParaRPr lang="en-US"/>
          </a:p>
        </p:txBody>
      </p:sp>
      <p:sp>
        <p:nvSpPr>
          <p:cNvPr id="6" name="Footer Placeholder 5">
            <a:extLst>
              <a:ext uri="{FF2B5EF4-FFF2-40B4-BE49-F238E27FC236}">
                <a16:creationId xmlns:a16="http://schemas.microsoft.com/office/drawing/2014/main" id="{5DAD00E7-6DC3-C458-DA34-3AD7965DB6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6AB65E-AC58-665D-2025-D8DCF143A2EA}"/>
              </a:ext>
            </a:extLst>
          </p:cNvPr>
          <p:cNvSpPr>
            <a:spLocks noGrp="1"/>
          </p:cNvSpPr>
          <p:nvPr>
            <p:ph type="sldNum" sz="quarter" idx="12"/>
          </p:nvPr>
        </p:nvSpPr>
        <p:spPr/>
        <p:txBody>
          <a:bodyPr/>
          <a:lstStyle/>
          <a:p>
            <a:fld id="{A9100DDC-7D96-4F03-A182-B6D45D9D98EA}" type="slidenum">
              <a:rPr lang="en-US" smtClean="0"/>
              <a:t>‹#›</a:t>
            </a:fld>
            <a:endParaRPr lang="en-US"/>
          </a:p>
        </p:txBody>
      </p:sp>
    </p:spTree>
    <p:extLst>
      <p:ext uri="{BB962C8B-B14F-4D97-AF65-F5344CB8AC3E}">
        <p14:creationId xmlns:p14="http://schemas.microsoft.com/office/powerpoint/2010/main" val="181755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747D22-7636-FA13-C22A-319DDFEE17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1C0CAB-0489-6E92-231E-F58E354F92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8ADABF-9350-E801-B278-DB017DFC9F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14B773-D11D-42F2-BA0D-EE5E2707258E}" type="datetimeFigureOut">
              <a:rPr lang="en-US" smtClean="0"/>
              <a:t>5/13/2024</a:t>
            </a:fld>
            <a:endParaRPr lang="en-US"/>
          </a:p>
        </p:txBody>
      </p:sp>
      <p:sp>
        <p:nvSpPr>
          <p:cNvPr id="5" name="Footer Placeholder 4">
            <a:extLst>
              <a:ext uri="{FF2B5EF4-FFF2-40B4-BE49-F238E27FC236}">
                <a16:creationId xmlns:a16="http://schemas.microsoft.com/office/drawing/2014/main" id="{3AEA28F2-E9FF-273D-0927-FD504CC563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74B5D1-99BF-6C16-BD55-7BA4572F92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00DDC-7D96-4F03-A182-B6D45D9D98EA}" type="slidenum">
              <a:rPr lang="en-US" smtClean="0"/>
              <a:t>‹#›</a:t>
            </a:fld>
            <a:endParaRPr lang="en-US"/>
          </a:p>
        </p:txBody>
      </p:sp>
    </p:spTree>
    <p:extLst>
      <p:ext uri="{BB962C8B-B14F-4D97-AF65-F5344CB8AC3E}">
        <p14:creationId xmlns:p14="http://schemas.microsoft.com/office/powerpoint/2010/main" val="1896451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go.microsoft.com/fwlink/?linkid=868922" TargetMode="External"/><Relationship Id="rId3" Type="http://schemas.openxmlformats.org/officeDocument/2006/relationships/oleObject" Target="../embeddings/oleObject2.bin"/><Relationship Id="rId7" Type="http://schemas.openxmlformats.org/officeDocument/2006/relationships/hyperlink" Target="http://go.microsoft.com/fwlink/?LinkID=246338" TargetMode="Externa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hyperlink" Target="http://go.microsoft.com/fwlink/?LinkId=521839" TargetMode="External"/><Relationship Id="rId11" Type="http://schemas.openxmlformats.org/officeDocument/2006/relationships/hyperlink" Target="https://go.microsoft.com/fwlink/?linkid=2259814" TargetMode="External"/><Relationship Id="rId5" Type="http://schemas.openxmlformats.org/officeDocument/2006/relationships/image" Target="../media/image17.jpeg"/><Relationship Id="rId10" Type="http://schemas.openxmlformats.org/officeDocument/2006/relationships/hyperlink" Target="https://support.microsoft.com/topic/82d20721-2d6f-4012-a13d-d1910ccf203f" TargetMode="External"/><Relationship Id="rId4" Type="http://schemas.openxmlformats.org/officeDocument/2006/relationships/image" Target="../media/image16.emf"/><Relationship Id="rId9" Type="http://schemas.openxmlformats.org/officeDocument/2006/relationships/hyperlink" Target="http://go.microsoft.com/fwlink/?LinkID=286759"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DD000-6825-D836-A7A2-23D97E9966E8}"/>
              </a:ext>
            </a:extLst>
          </p:cNvPr>
          <p:cNvSpPr>
            <a:spLocks noGrp="1"/>
          </p:cNvSpPr>
          <p:nvPr>
            <p:ph type="title"/>
          </p:nvPr>
        </p:nvSpPr>
        <p:spPr>
          <a:xfrm>
            <a:off x="114301" y="365125"/>
            <a:ext cx="11906250" cy="2578099"/>
          </a:xfrm>
        </p:spPr>
        <p:txBody>
          <a:bodyPr>
            <a:normAutofit/>
          </a:bodyPr>
          <a:lstStyle/>
          <a:p>
            <a:pPr algn="ctr"/>
            <a:r>
              <a:rPr lang="en-US" sz="6600" b="1" dirty="0"/>
              <a:t>WINDHAM -WILLIMANTIC </a:t>
            </a:r>
            <a:br>
              <a:rPr lang="en-US" sz="6600" b="1" dirty="0"/>
            </a:br>
            <a:r>
              <a:rPr lang="en-US" sz="6600" b="1" dirty="0"/>
              <a:t> PATENTS   #2</a:t>
            </a:r>
          </a:p>
        </p:txBody>
      </p:sp>
      <p:sp>
        <p:nvSpPr>
          <p:cNvPr id="3" name="Content Placeholder 2">
            <a:extLst>
              <a:ext uri="{FF2B5EF4-FFF2-40B4-BE49-F238E27FC236}">
                <a16:creationId xmlns:a16="http://schemas.microsoft.com/office/drawing/2014/main" id="{B142E215-7DD7-2603-C5E4-9CB889F62B15}"/>
              </a:ext>
            </a:extLst>
          </p:cNvPr>
          <p:cNvSpPr>
            <a:spLocks noGrp="1"/>
          </p:cNvSpPr>
          <p:nvPr>
            <p:ph idx="1"/>
          </p:nvPr>
        </p:nvSpPr>
        <p:spPr>
          <a:xfrm>
            <a:off x="914400" y="2495549"/>
            <a:ext cx="10515600" cy="4219575"/>
          </a:xfrm>
        </p:spPr>
        <p:txBody>
          <a:bodyPr>
            <a:normAutofit/>
          </a:bodyPr>
          <a:lstStyle/>
          <a:p>
            <a:pPr marL="0" indent="0">
              <a:buNone/>
            </a:pPr>
            <a:r>
              <a:rPr lang="en-US" dirty="0"/>
              <a:t> </a:t>
            </a:r>
          </a:p>
          <a:p>
            <a:pPr marL="0" indent="0" algn="ctr">
              <a:buNone/>
            </a:pPr>
            <a:r>
              <a:rPr lang="en-US" dirty="0"/>
              <a:t>INDUSTRIES: </a:t>
            </a:r>
          </a:p>
          <a:p>
            <a:pPr marL="0" indent="0" algn="ctr">
              <a:buNone/>
            </a:pPr>
            <a:r>
              <a:rPr lang="en-US" dirty="0"/>
              <a:t>Jonathan Hatch-Paper making </a:t>
            </a:r>
          </a:p>
          <a:p>
            <a:pPr marL="0" indent="0" algn="ctr">
              <a:buNone/>
            </a:pPr>
            <a:r>
              <a:rPr lang="en-US" dirty="0"/>
              <a:t>Robert Binns- Circular Sewing Machine </a:t>
            </a:r>
          </a:p>
          <a:p>
            <a:pPr marL="0" indent="0" algn="ctr">
              <a:buNone/>
            </a:pPr>
            <a:r>
              <a:rPr lang="en-US" dirty="0" err="1"/>
              <a:t>Jillson</a:t>
            </a:r>
            <a:r>
              <a:rPr lang="en-US" dirty="0"/>
              <a:t> and Palmer Cotton (Bale) Opener</a:t>
            </a:r>
          </a:p>
          <a:p>
            <a:pPr marL="0" indent="0" algn="ctr">
              <a:buNone/>
            </a:pPr>
            <a:r>
              <a:rPr lang="en-US" dirty="0"/>
              <a:t>Hezekiah Conant- Spool Labeling Machine</a:t>
            </a:r>
          </a:p>
          <a:p>
            <a:r>
              <a:rPr lang="en-US" sz="1800" dirty="0">
                <a:solidFill>
                  <a:srgbClr val="FF0000"/>
                </a:solidFill>
              </a:rPr>
              <a:t>Funding provided by the CT Humanities</a:t>
            </a:r>
          </a:p>
          <a:p>
            <a:r>
              <a:rPr lang="en-US" sz="1800" dirty="0">
                <a:solidFill>
                  <a:srgbClr val="FF0000"/>
                </a:solidFill>
              </a:rPr>
              <a:t>Inspired by the Connecticut Patent Project at the Connecticut State Library</a:t>
            </a:r>
          </a:p>
          <a:p>
            <a:pPr marL="0" indent="0">
              <a:buNone/>
            </a:pPr>
            <a:endParaRPr lang="en-US" dirty="0"/>
          </a:p>
        </p:txBody>
      </p:sp>
    </p:spTree>
    <p:extLst>
      <p:ext uri="{BB962C8B-B14F-4D97-AF65-F5344CB8AC3E}">
        <p14:creationId xmlns:p14="http://schemas.microsoft.com/office/powerpoint/2010/main" val="3040926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34362-D20E-C011-CDA6-1D175206648A}"/>
              </a:ext>
            </a:extLst>
          </p:cNvPr>
          <p:cNvSpPr>
            <a:spLocks noGrp="1"/>
          </p:cNvSpPr>
          <p:nvPr>
            <p:ph type="title"/>
          </p:nvPr>
        </p:nvSpPr>
        <p:spPr>
          <a:xfrm>
            <a:off x="838200" y="365124"/>
            <a:ext cx="5133975" cy="6492875"/>
          </a:xfrm>
        </p:spPr>
        <p:txBody>
          <a:bodyPr>
            <a:normAutofit fontScale="90000"/>
          </a:bodyPr>
          <a:lstStyle/>
          <a:p>
            <a:r>
              <a:rPr lang="en-US" sz="6000" b="1" dirty="0"/>
              <a:t>U.S. Patent </a:t>
            </a:r>
            <a:br>
              <a:rPr lang="en-US" sz="6000" b="1" dirty="0"/>
            </a:br>
            <a:r>
              <a:rPr lang="en-US" sz="6000" b="1" dirty="0"/>
              <a:t># 331607</a:t>
            </a:r>
            <a:br>
              <a:rPr lang="en-US" sz="6000" b="1" dirty="0"/>
            </a:br>
            <a:r>
              <a:rPr lang="en-US" sz="6000" b="1" dirty="0"/>
              <a:t>A spiral sewing machine to stitch the buffing wheels.</a:t>
            </a:r>
            <a:br>
              <a:rPr lang="en-US" sz="6000" b="1" dirty="0"/>
            </a:br>
            <a:br>
              <a:rPr lang="en-US" sz="6000" b="1" dirty="0"/>
            </a:br>
            <a:endParaRPr lang="en-US" sz="6000" b="1" dirty="0"/>
          </a:p>
        </p:txBody>
      </p:sp>
      <p:sp>
        <p:nvSpPr>
          <p:cNvPr id="7" name="Content Placeholder 6">
            <a:extLst>
              <a:ext uri="{FF2B5EF4-FFF2-40B4-BE49-F238E27FC236}">
                <a16:creationId xmlns:a16="http://schemas.microsoft.com/office/drawing/2014/main" id="{28075B9E-BF87-57A5-3B3A-9A0F9C1005B5}"/>
              </a:ext>
            </a:extLst>
          </p:cNvPr>
          <p:cNvSpPr>
            <a:spLocks noGrp="1"/>
          </p:cNvSpPr>
          <p:nvPr>
            <p:ph idx="1"/>
          </p:nvPr>
        </p:nvSpPr>
        <p:spPr>
          <a:xfrm>
            <a:off x="981074" y="3428999"/>
            <a:ext cx="10372725" cy="2747963"/>
          </a:xfrm>
        </p:spPr>
        <p:txBody>
          <a:bodyPr/>
          <a:lstStyle/>
          <a:p>
            <a:pPr marL="0" indent="0">
              <a:buNone/>
            </a:pPr>
            <a:endParaRPr lang="en-US" dirty="0"/>
          </a:p>
        </p:txBody>
      </p:sp>
      <p:graphicFrame>
        <p:nvGraphicFramePr>
          <p:cNvPr id="8" name="Object 7">
            <a:extLst>
              <a:ext uri="{FF2B5EF4-FFF2-40B4-BE49-F238E27FC236}">
                <a16:creationId xmlns:a16="http://schemas.microsoft.com/office/drawing/2014/main" id="{AD7231D7-054F-F980-5DD1-39E01DA434A3}"/>
              </a:ext>
            </a:extLst>
          </p:cNvPr>
          <p:cNvGraphicFramePr>
            <a:graphicFrameLocks noChangeAspect="1"/>
          </p:cNvGraphicFramePr>
          <p:nvPr>
            <p:extLst>
              <p:ext uri="{D42A27DB-BD31-4B8C-83A1-F6EECF244321}">
                <p14:modId xmlns:p14="http://schemas.microsoft.com/office/powerpoint/2010/main" val="4152823866"/>
              </p:ext>
            </p:extLst>
          </p:nvPr>
        </p:nvGraphicFramePr>
        <p:xfrm>
          <a:off x="5549034" y="-371476"/>
          <a:ext cx="7268441" cy="10674351"/>
        </p:xfrm>
        <a:graphic>
          <a:graphicData uri="http://schemas.openxmlformats.org/presentationml/2006/ole">
            <mc:AlternateContent xmlns:mc="http://schemas.openxmlformats.org/markup-compatibility/2006">
              <mc:Choice xmlns:v="urn:schemas-microsoft-com:vml" Requires="v">
                <p:oleObj name="Acrobat Document" r:id="rId2" imgW="5305275" imgH="7791406" progId="Acrobat.Document.DC">
                  <p:embed/>
                </p:oleObj>
              </mc:Choice>
              <mc:Fallback>
                <p:oleObj name="Acrobat Document" r:id="rId2" imgW="5305275" imgH="7791406" progId="Acrobat.Document.DC">
                  <p:embed/>
                  <p:pic>
                    <p:nvPicPr>
                      <p:cNvPr id="0" name=""/>
                      <p:cNvPicPr/>
                      <p:nvPr/>
                    </p:nvPicPr>
                    <p:blipFill>
                      <a:blip r:embed="rId3"/>
                      <a:stretch>
                        <a:fillRect/>
                      </a:stretch>
                    </p:blipFill>
                    <p:spPr>
                      <a:xfrm>
                        <a:off x="5549034" y="-371476"/>
                        <a:ext cx="7268441" cy="10674351"/>
                      </a:xfrm>
                      <a:prstGeom prst="rect">
                        <a:avLst/>
                      </a:prstGeom>
                    </p:spPr>
                  </p:pic>
                </p:oleObj>
              </mc:Fallback>
            </mc:AlternateContent>
          </a:graphicData>
        </a:graphic>
      </p:graphicFrame>
    </p:spTree>
    <p:extLst>
      <p:ext uri="{BB962C8B-B14F-4D97-AF65-F5344CB8AC3E}">
        <p14:creationId xmlns:p14="http://schemas.microsoft.com/office/powerpoint/2010/main" val="1485436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6BC78-DAE5-F10B-F949-CE344A6AC426}"/>
              </a:ext>
            </a:extLst>
          </p:cNvPr>
          <p:cNvSpPr>
            <a:spLocks noGrp="1"/>
          </p:cNvSpPr>
          <p:nvPr>
            <p:ph type="title"/>
          </p:nvPr>
        </p:nvSpPr>
        <p:spPr/>
        <p:txBody>
          <a:bodyPr/>
          <a:lstStyle/>
          <a:p>
            <a:endParaRPr lang="en-US"/>
          </a:p>
        </p:txBody>
      </p:sp>
      <p:pic>
        <p:nvPicPr>
          <p:cNvPr id="6" name="Content Placeholder 5" descr="A close-up of a person polishing a silver trophy&#10;&#10;Description automatically generated">
            <a:extLst>
              <a:ext uri="{FF2B5EF4-FFF2-40B4-BE49-F238E27FC236}">
                <a16:creationId xmlns:a16="http://schemas.microsoft.com/office/drawing/2014/main" id="{26D9DF13-DC8D-CD6C-AD61-DB47AC9469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6385" y="-257175"/>
            <a:ext cx="5519230" cy="7629525"/>
          </a:xfrm>
        </p:spPr>
      </p:pic>
    </p:spTree>
    <p:extLst>
      <p:ext uri="{BB962C8B-B14F-4D97-AF65-F5344CB8AC3E}">
        <p14:creationId xmlns:p14="http://schemas.microsoft.com/office/powerpoint/2010/main" val="2547269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ACB93-5DF2-4209-729F-DF1C5FD3E9DF}"/>
              </a:ext>
            </a:extLst>
          </p:cNvPr>
          <p:cNvSpPr>
            <a:spLocks noGrp="1"/>
          </p:cNvSpPr>
          <p:nvPr>
            <p:ph type="title"/>
          </p:nvPr>
        </p:nvSpPr>
        <p:spPr/>
        <p:txBody>
          <a:bodyPr/>
          <a:lstStyle/>
          <a:p>
            <a:endParaRPr lang="en-US"/>
          </a:p>
        </p:txBody>
      </p:sp>
      <p:pic>
        <p:nvPicPr>
          <p:cNvPr id="7" name="Picture 6" descr="A house with trees in front of it&#10;&#10;Description automatically generated">
            <a:extLst>
              <a:ext uri="{FF2B5EF4-FFF2-40B4-BE49-F238E27FC236}">
                <a16:creationId xmlns:a16="http://schemas.microsoft.com/office/drawing/2014/main" id="{B21AB5D3-0742-AA8E-A643-5393A072CC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474" y="0"/>
            <a:ext cx="6317762" cy="3683000"/>
          </a:xfrm>
          <a:prstGeom prst="rect">
            <a:avLst/>
          </a:prstGeom>
        </p:spPr>
      </p:pic>
      <p:pic>
        <p:nvPicPr>
          <p:cNvPr id="8" name="Content Placeholder 4" descr="A person with a beard and a bow tie&#10;&#10;Description automatically generated">
            <a:extLst>
              <a:ext uri="{FF2B5EF4-FFF2-40B4-BE49-F238E27FC236}">
                <a16:creationId xmlns:a16="http://schemas.microsoft.com/office/drawing/2014/main" id="{548025ED-B338-EA9F-67A6-A8FBFA038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300" y="-337058"/>
            <a:ext cx="6943987" cy="8676704"/>
          </a:xfrm>
          <a:prstGeom prst="rect">
            <a:avLst/>
          </a:prstGeom>
        </p:spPr>
      </p:pic>
      <p:sp>
        <p:nvSpPr>
          <p:cNvPr id="10" name="Content Placeholder 9">
            <a:extLst>
              <a:ext uri="{FF2B5EF4-FFF2-40B4-BE49-F238E27FC236}">
                <a16:creationId xmlns:a16="http://schemas.microsoft.com/office/drawing/2014/main" id="{77F347E8-D74E-7C4C-06F8-43DCC1CFAF10}"/>
              </a:ext>
            </a:extLst>
          </p:cNvPr>
          <p:cNvSpPr>
            <a:spLocks noGrp="1"/>
          </p:cNvSpPr>
          <p:nvPr>
            <p:ph idx="1"/>
          </p:nvPr>
        </p:nvSpPr>
        <p:spPr>
          <a:xfrm>
            <a:off x="7000874" y="3886199"/>
            <a:ext cx="4352925" cy="2290763"/>
          </a:xfrm>
        </p:spPr>
        <p:txBody>
          <a:bodyPr/>
          <a:lstStyle/>
          <a:p>
            <a:r>
              <a:rPr lang="en-US" dirty="0"/>
              <a:t>Owner of cotton mills</a:t>
            </a:r>
          </a:p>
          <a:p>
            <a:r>
              <a:rPr lang="en-US" dirty="0"/>
              <a:t>Bank President</a:t>
            </a:r>
          </a:p>
          <a:p>
            <a:r>
              <a:rPr lang="en-US" dirty="0"/>
              <a:t>Played Flute</a:t>
            </a:r>
          </a:p>
          <a:p>
            <a:r>
              <a:rPr lang="en-US" dirty="0"/>
              <a:t>State Representative</a:t>
            </a:r>
          </a:p>
          <a:p>
            <a:endParaRPr lang="en-US" dirty="0"/>
          </a:p>
        </p:txBody>
      </p:sp>
      <p:sp>
        <p:nvSpPr>
          <p:cNvPr id="11" name="TextBox 10">
            <a:extLst>
              <a:ext uri="{FF2B5EF4-FFF2-40B4-BE49-F238E27FC236}">
                <a16:creationId xmlns:a16="http://schemas.microsoft.com/office/drawing/2014/main" id="{D54C5C86-FD66-9817-B5C7-860BC2D56D34}"/>
              </a:ext>
            </a:extLst>
          </p:cNvPr>
          <p:cNvSpPr txBox="1"/>
          <p:nvPr/>
        </p:nvSpPr>
        <p:spPr>
          <a:xfrm>
            <a:off x="0" y="1"/>
            <a:ext cx="6317762" cy="1323439"/>
          </a:xfrm>
          <a:prstGeom prst="rect">
            <a:avLst/>
          </a:prstGeom>
          <a:noFill/>
        </p:spPr>
        <p:txBody>
          <a:bodyPr wrap="square" rtlCol="0">
            <a:spAutoFit/>
          </a:bodyPr>
          <a:lstStyle/>
          <a:p>
            <a:r>
              <a:rPr lang="en-US" sz="4000" b="1" dirty="0"/>
              <a:t>William C. </a:t>
            </a:r>
            <a:r>
              <a:rPr lang="en-US" sz="4000" b="1" dirty="0" err="1"/>
              <a:t>Jillson</a:t>
            </a:r>
            <a:r>
              <a:rPr lang="en-US" sz="4000" b="1" dirty="0"/>
              <a:t>, </a:t>
            </a:r>
          </a:p>
          <a:p>
            <a:r>
              <a:rPr lang="en-US" sz="4000" b="1" dirty="0"/>
              <a:t>grandson of Asa </a:t>
            </a:r>
            <a:r>
              <a:rPr lang="en-US" sz="4000" b="1" dirty="0" err="1"/>
              <a:t>Jillson</a:t>
            </a:r>
            <a:endParaRPr lang="en-US" sz="4000" b="1" dirty="0"/>
          </a:p>
        </p:txBody>
      </p:sp>
    </p:spTree>
    <p:extLst>
      <p:ext uri="{BB962C8B-B14F-4D97-AF65-F5344CB8AC3E}">
        <p14:creationId xmlns:p14="http://schemas.microsoft.com/office/powerpoint/2010/main" val="3823138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6593C-89F0-FC8C-5989-B4DC5AFB6B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8838F0-F6BF-84B1-A1C3-23417D7DB661}"/>
              </a:ext>
            </a:extLst>
          </p:cNvPr>
          <p:cNvSpPr>
            <a:spLocks noGrp="1"/>
          </p:cNvSpPr>
          <p:nvPr>
            <p:ph idx="1"/>
          </p:nvPr>
        </p:nvSpPr>
        <p:spPr/>
        <p:txBody>
          <a:bodyPr>
            <a:normAutofit/>
          </a:bodyPr>
          <a:lstStyle/>
          <a:p>
            <a:r>
              <a:rPr lang="en-US" sz="4400" b="1" i="0" dirty="0">
                <a:solidFill>
                  <a:srgbClr val="3A3A3A"/>
                </a:solidFill>
                <a:effectLst/>
                <a:latin typeface="Alegreya Sans"/>
              </a:rPr>
              <a:t>Messrs. Jillson &amp; Palmer, the inventors, patentees and proprietors of Jillson &amp; Palmer’s cotton opener, the best machine ever brought out for the purpose (so claimed), reside in Willimantic and manufacture their machines here.</a:t>
            </a:r>
            <a:endParaRPr lang="en-US" sz="4400" b="1" dirty="0"/>
          </a:p>
        </p:txBody>
      </p:sp>
    </p:spTree>
    <p:extLst>
      <p:ext uri="{BB962C8B-B14F-4D97-AF65-F5344CB8AC3E}">
        <p14:creationId xmlns:p14="http://schemas.microsoft.com/office/powerpoint/2010/main" val="83242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76A2E-8E06-B828-6781-65854BD37C05}"/>
              </a:ext>
            </a:extLst>
          </p:cNvPr>
          <p:cNvSpPr>
            <a:spLocks noGrp="1"/>
          </p:cNvSpPr>
          <p:nvPr>
            <p:ph type="title"/>
          </p:nvPr>
        </p:nvSpPr>
        <p:spPr>
          <a:xfrm>
            <a:off x="6096000" y="365125"/>
            <a:ext cx="5257800" cy="1325563"/>
          </a:xfrm>
        </p:spPr>
        <p:txBody>
          <a:bodyPr/>
          <a:lstStyle/>
          <a:p>
            <a:r>
              <a:rPr lang="en-US" dirty="0"/>
              <a:t>Over 5 feet long</a:t>
            </a:r>
            <a:br>
              <a:rPr lang="en-US" dirty="0"/>
            </a:br>
            <a:r>
              <a:rPr lang="en-US" dirty="0"/>
              <a:t>about 500 pounds</a:t>
            </a:r>
          </a:p>
        </p:txBody>
      </p:sp>
      <p:pic>
        <p:nvPicPr>
          <p:cNvPr id="5" name="Content Placeholder 4" descr="A field of cotton plants&#10;&#10;Description automatically generated">
            <a:extLst>
              <a:ext uri="{FF2B5EF4-FFF2-40B4-BE49-F238E27FC236}">
                <a16:creationId xmlns:a16="http://schemas.microsoft.com/office/drawing/2014/main" id="{CC4A59DC-D32D-6B5E-6424-ACBAC069A1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675" y="111125"/>
            <a:ext cx="5801784" cy="4351338"/>
          </a:xfrm>
        </p:spPr>
      </p:pic>
      <p:graphicFrame>
        <p:nvGraphicFramePr>
          <p:cNvPr id="6" name="Object 5">
            <a:extLst>
              <a:ext uri="{FF2B5EF4-FFF2-40B4-BE49-F238E27FC236}">
                <a16:creationId xmlns:a16="http://schemas.microsoft.com/office/drawing/2014/main" id="{99C93335-5DFD-3A63-0F33-791913153CF6}"/>
              </a:ext>
            </a:extLst>
          </p:cNvPr>
          <p:cNvGraphicFramePr>
            <a:graphicFrameLocks noChangeAspect="1"/>
          </p:cNvGraphicFramePr>
          <p:nvPr>
            <p:extLst>
              <p:ext uri="{D42A27DB-BD31-4B8C-83A1-F6EECF244321}">
                <p14:modId xmlns:p14="http://schemas.microsoft.com/office/powerpoint/2010/main" val="222585913"/>
              </p:ext>
            </p:extLst>
          </p:nvPr>
        </p:nvGraphicFramePr>
        <p:xfrm>
          <a:off x="10042525" y="3484563"/>
          <a:ext cx="1666875" cy="514350"/>
        </p:xfrm>
        <a:graphic>
          <a:graphicData uri="http://schemas.openxmlformats.org/presentationml/2006/ole">
            <mc:AlternateContent xmlns:mc="http://schemas.openxmlformats.org/markup-compatibility/2006">
              <mc:Choice xmlns:v="urn:schemas-microsoft-com:vml" Requires="v">
                <p:oleObj name="Packager Shell Object" showAsIcon="1" r:id="rId3" imgW="1666825" imgH="514350" progId="Package">
                  <p:embed/>
                </p:oleObj>
              </mc:Choice>
              <mc:Fallback>
                <p:oleObj name="Packager Shell Object" showAsIcon="1" r:id="rId3" imgW="1666825" imgH="514350" progId="Package">
                  <p:embed/>
                  <p:pic>
                    <p:nvPicPr>
                      <p:cNvPr id="0" name=""/>
                      <p:cNvPicPr/>
                      <p:nvPr/>
                    </p:nvPicPr>
                    <p:blipFill>
                      <a:blip r:embed="rId4"/>
                      <a:stretch>
                        <a:fillRect/>
                      </a:stretch>
                    </p:blipFill>
                    <p:spPr>
                      <a:xfrm>
                        <a:off x="10042525" y="3484563"/>
                        <a:ext cx="1666875" cy="514350"/>
                      </a:xfrm>
                      <a:prstGeom prst="rect">
                        <a:avLst/>
                      </a:prstGeom>
                    </p:spPr>
                  </p:pic>
                </p:oleObj>
              </mc:Fallback>
            </mc:AlternateContent>
          </a:graphicData>
        </a:graphic>
      </p:graphicFrame>
      <p:sp>
        <p:nvSpPr>
          <p:cNvPr id="7" name="Rectangle 1">
            <a:extLst>
              <a:ext uri="{FF2B5EF4-FFF2-40B4-BE49-F238E27FC236}">
                <a16:creationId xmlns:a16="http://schemas.microsoft.com/office/drawing/2014/main" id="{9E4EA922-7F68-76B2-002F-D9BFF45BC6B5}"/>
              </a:ext>
            </a:extLst>
          </p:cNvPr>
          <p:cNvSpPr>
            <a:spLocks noChangeArrowheads="1"/>
          </p:cNvSpPr>
          <p:nvPr/>
        </p:nvSpPr>
        <p:spPr bwMode="auto">
          <a:xfrm>
            <a:off x="0" y="0"/>
            <a:ext cx="244475" cy="0"/>
          </a:xfrm>
          <a:prstGeom prst="rect">
            <a:avLst/>
          </a:prstGeom>
          <a:solidFill>
            <a:srgbClr val="22222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rgbClr val="FFFFFF"/>
                </a:solidFill>
                <a:effectLst/>
                <a:latin typeface="Arial" panose="020B0604020202020204" pitchFamily="34" charset="0"/>
                <a:cs typeface="Arial" panose="020B0604020202020204" pitchFamily="34" charset="0"/>
              </a:rPr>
            </a:br>
            <a:endParaRPr kumimoji="0" lang="en-US" altLang="en-US" sz="900" b="0" i="0" u="none" strike="noStrike" cap="none" normalizeH="0" baseline="0">
              <a:ln>
                <a:noFill/>
              </a:ln>
              <a:solidFill>
                <a:srgbClr val="FFFFFF"/>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6" name="Picture 2" descr="See the source image">
            <a:extLst>
              <a:ext uri="{FF2B5EF4-FFF2-40B4-BE49-F238E27FC236}">
                <a16:creationId xmlns:a16="http://schemas.microsoft.com/office/drawing/2014/main" id="{6EEF128B-AE7F-E360-ABC5-165FD13AE9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4363" y="1575137"/>
            <a:ext cx="7767637" cy="599689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C2FCDD93-CD67-105E-6B11-F35663446DD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182505"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666666"/>
                </a:solidFill>
                <a:effectLst/>
              </a:rPr>
              <a:t>© 2024 Microsoft</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666666"/>
                </a:solidFill>
                <a:effectLst/>
                <a:latin typeface="Arial" panose="020B0604020202020204" pitchFamily="34" charset="0"/>
                <a:cs typeface="Arial" panose="020B0604020202020204" pitchFamily="34" charset="0"/>
                <a:hlinkClick r:id="rId6"/>
              </a:rPr>
              <a:t>Privacy and Cookies</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666666"/>
                </a:solidFill>
                <a:effectLst/>
                <a:latin typeface="Arial" panose="020B0604020202020204" pitchFamily="34" charset="0"/>
                <a:cs typeface="Arial" panose="020B0604020202020204" pitchFamily="34" charset="0"/>
                <a:hlinkClick r:id="rId7"/>
              </a:rPr>
              <a:t>Legal</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666666"/>
                </a:solidFill>
                <a:effectLst/>
                <a:latin typeface="Arial" panose="020B0604020202020204" pitchFamily="34" charset="0"/>
                <a:cs typeface="Arial" panose="020B0604020202020204" pitchFamily="34" charset="0"/>
                <a:hlinkClick r:id="rId8"/>
              </a:rPr>
              <a:t>Advertise</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666666"/>
                </a:solidFill>
                <a:effectLst/>
                <a:latin typeface="Arial" panose="020B0604020202020204" pitchFamily="34" charset="0"/>
                <a:cs typeface="Arial" panose="020B0604020202020204" pitchFamily="34" charset="0"/>
                <a:hlinkClick r:id="rId9"/>
              </a:rPr>
              <a:t>About our ads</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666666"/>
                </a:solidFill>
                <a:effectLst/>
                <a:latin typeface="Arial" panose="020B0604020202020204" pitchFamily="34" charset="0"/>
                <a:cs typeface="Arial" panose="020B0604020202020204" pitchFamily="34" charset="0"/>
                <a:hlinkClick r:id="rId10"/>
              </a:rPr>
              <a:t>Help</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666666"/>
                </a:solidFill>
                <a:effectLst/>
                <a:latin typeface="Arial" panose="020B0604020202020204" pitchFamily="34" charset="0"/>
                <a:cs typeface="Arial" panose="020B0604020202020204" pitchFamily="34" charset="0"/>
                <a:hlinkClick r:id="" action="ppaction://noaction"/>
              </a:rPr>
              <a:t>Feedback</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666666"/>
                </a:solidFill>
                <a:effectLst/>
                <a:latin typeface="Arial" panose="020B0604020202020204" pitchFamily="34" charset="0"/>
                <a:cs typeface="Arial" panose="020B0604020202020204" pitchFamily="34" charset="0"/>
                <a:hlinkClick r:id="rId11"/>
              </a:rPr>
              <a:t>Consumer Health Privacy</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50323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6ACA6-7AC3-7192-C911-7973013D345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B43935C-DCB2-E9A9-4AEE-01282EE0AA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4111" y="0"/>
            <a:ext cx="10339689" cy="6392011"/>
          </a:xfrm>
        </p:spPr>
      </p:pic>
      <p:sp>
        <p:nvSpPr>
          <p:cNvPr id="6" name="TextBox 5">
            <a:extLst>
              <a:ext uri="{FF2B5EF4-FFF2-40B4-BE49-F238E27FC236}">
                <a16:creationId xmlns:a16="http://schemas.microsoft.com/office/drawing/2014/main" id="{0CE5C69C-3293-08F5-099B-F6410EE657F1}"/>
              </a:ext>
            </a:extLst>
          </p:cNvPr>
          <p:cNvSpPr txBox="1"/>
          <p:nvPr/>
        </p:nvSpPr>
        <p:spPr>
          <a:xfrm>
            <a:off x="1257301" y="4143375"/>
            <a:ext cx="9301162" cy="2308324"/>
          </a:xfrm>
          <a:prstGeom prst="rect">
            <a:avLst/>
          </a:prstGeom>
          <a:noFill/>
        </p:spPr>
        <p:txBody>
          <a:bodyPr wrap="square" rtlCol="0">
            <a:spAutoFit/>
          </a:bodyPr>
          <a:lstStyle/>
          <a:p>
            <a:r>
              <a:rPr lang="en-US" sz="3600" b="1" dirty="0"/>
              <a:t>manufactured in Willimantic and shipped around the world</a:t>
            </a:r>
          </a:p>
          <a:p>
            <a:r>
              <a:rPr lang="en-US" sz="3600" b="1" dirty="0">
                <a:solidFill>
                  <a:srgbClr val="FF0000"/>
                </a:solidFill>
              </a:rPr>
              <a:t>Could open and clean 60 bales per week </a:t>
            </a:r>
          </a:p>
          <a:p>
            <a:endParaRPr lang="en-US" sz="3600" b="1" dirty="0"/>
          </a:p>
        </p:txBody>
      </p:sp>
    </p:spTree>
    <p:extLst>
      <p:ext uri="{BB962C8B-B14F-4D97-AF65-F5344CB8AC3E}">
        <p14:creationId xmlns:p14="http://schemas.microsoft.com/office/powerpoint/2010/main" val="1807466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0F53A-8867-2E03-8EB1-44FF0FF7B9C8}"/>
              </a:ext>
            </a:extLst>
          </p:cNvPr>
          <p:cNvSpPr>
            <a:spLocks noGrp="1"/>
          </p:cNvSpPr>
          <p:nvPr>
            <p:ph type="title"/>
          </p:nvPr>
        </p:nvSpPr>
        <p:spPr/>
        <p:txBody>
          <a:bodyPr/>
          <a:lstStyle/>
          <a:p>
            <a:endParaRPr lang="en-US"/>
          </a:p>
        </p:txBody>
      </p:sp>
      <p:pic>
        <p:nvPicPr>
          <p:cNvPr id="1026" name="Picture 2" descr="1890 AD(1800-35)~JILLSON &amp; SON MFG. CO. WILLIMANTIC, CONN. NEW COTTON ...">
            <a:extLst>
              <a:ext uri="{FF2B5EF4-FFF2-40B4-BE49-F238E27FC236}">
                <a16:creationId xmlns:a16="http://schemas.microsoft.com/office/drawing/2014/main" id="{15DFB5AC-3F92-F858-EE60-A47A3B6FAD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3214" y="84376"/>
            <a:ext cx="9985571" cy="695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617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13C33-AFB2-5B2C-F3AA-59230400294B}"/>
              </a:ext>
            </a:extLst>
          </p:cNvPr>
          <p:cNvSpPr>
            <a:spLocks noGrp="1"/>
          </p:cNvSpPr>
          <p:nvPr>
            <p:ph type="title"/>
          </p:nvPr>
        </p:nvSpPr>
        <p:spPr/>
        <p:txBody>
          <a:bodyPr/>
          <a:lstStyle/>
          <a:p>
            <a:endParaRPr lang="en-US"/>
          </a:p>
        </p:txBody>
      </p:sp>
      <p:pic>
        <p:nvPicPr>
          <p:cNvPr id="5" name="Content Placeholder 4" descr="A portrait of a person&#10;&#10;Description automatically generated">
            <a:extLst>
              <a:ext uri="{FF2B5EF4-FFF2-40B4-BE49-F238E27FC236}">
                <a16:creationId xmlns:a16="http://schemas.microsoft.com/office/drawing/2014/main" id="{57ABE4BB-274E-6E60-0E2C-1C6110390F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09031"/>
            <a:ext cx="5421086" cy="9476061"/>
          </a:xfrm>
        </p:spPr>
      </p:pic>
      <p:pic>
        <p:nvPicPr>
          <p:cNvPr id="6" name="Picture 5" descr="A drawing of a machine&#10;&#10;Description automatically generated">
            <a:extLst>
              <a:ext uri="{FF2B5EF4-FFF2-40B4-BE49-F238E27FC236}">
                <a16:creationId xmlns:a16="http://schemas.microsoft.com/office/drawing/2014/main" id="{1B7F49BB-FF5D-0DA3-A418-60F4B8B19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595937" y="857250"/>
            <a:ext cx="6858000" cy="5143500"/>
          </a:xfrm>
          <a:prstGeom prst="rect">
            <a:avLst/>
          </a:prstGeom>
        </p:spPr>
      </p:pic>
    </p:spTree>
    <p:extLst>
      <p:ext uri="{BB962C8B-B14F-4D97-AF65-F5344CB8AC3E}">
        <p14:creationId xmlns:p14="http://schemas.microsoft.com/office/powerpoint/2010/main" val="2942019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0D25-E21B-88F7-CA85-338376532DDF}"/>
              </a:ext>
            </a:extLst>
          </p:cNvPr>
          <p:cNvSpPr>
            <a:spLocks noGrp="1"/>
          </p:cNvSpPr>
          <p:nvPr>
            <p:ph type="title"/>
          </p:nvPr>
        </p:nvSpPr>
        <p:spPr/>
        <p:txBody>
          <a:bodyPr/>
          <a:lstStyle/>
          <a:p>
            <a:endParaRPr lang="en-US"/>
          </a:p>
        </p:txBody>
      </p:sp>
      <p:pic>
        <p:nvPicPr>
          <p:cNvPr id="5" name="Content Placeholder 4" descr="A collection of round badges&#10;&#10;Description automatically generated">
            <a:extLst>
              <a:ext uri="{FF2B5EF4-FFF2-40B4-BE49-F238E27FC236}">
                <a16:creationId xmlns:a16="http://schemas.microsoft.com/office/drawing/2014/main" id="{B1B21F68-A14C-7775-5405-FC74FF0C1A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3713" y="199924"/>
            <a:ext cx="4812791" cy="7034314"/>
          </a:xfrm>
        </p:spPr>
      </p:pic>
      <p:pic>
        <p:nvPicPr>
          <p:cNvPr id="4" name="Picture 3" descr="A machine with labels on it&#10;&#10;Description automatically generated">
            <a:extLst>
              <a:ext uri="{FF2B5EF4-FFF2-40B4-BE49-F238E27FC236}">
                <a16:creationId xmlns:a16="http://schemas.microsoft.com/office/drawing/2014/main" id="{1F84E7BC-4FB1-F2E2-ACBD-FDC23ABFF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13" y="1690688"/>
            <a:ext cx="6705600" cy="3771900"/>
          </a:xfrm>
          <a:prstGeom prst="rect">
            <a:avLst/>
          </a:prstGeom>
        </p:spPr>
      </p:pic>
    </p:spTree>
    <p:extLst>
      <p:ext uri="{BB962C8B-B14F-4D97-AF65-F5344CB8AC3E}">
        <p14:creationId xmlns:p14="http://schemas.microsoft.com/office/powerpoint/2010/main" val="230589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3612F-CC61-E68C-E3AC-247D9F02642B}"/>
              </a:ext>
            </a:extLst>
          </p:cNvPr>
          <p:cNvSpPr>
            <a:spLocks noGrp="1"/>
          </p:cNvSpPr>
          <p:nvPr>
            <p:ph type="title"/>
          </p:nvPr>
        </p:nvSpPr>
        <p:spPr/>
        <p:txBody>
          <a:bodyPr/>
          <a:lstStyle/>
          <a:p>
            <a:endParaRPr lang="en-US"/>
          </a:p>
        </p:txBody>
      </p:sp>
      <p:pic>
        <p:nvPicPr>
          <p:cNvPr id="1026" name="Picture 2">
            <a:extLst>
              <a:ext uri="{FF2B5EF4-FFF2-40B4-BE49-F238E27FC236}">
                <a16:creationId xmlns:a16="http://schemas.microsoft.com/office/drawing/2014/main" id="{CB469A80-B467-D690-E976-F6DC3EB6C6D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0320" y="-588655"/>
            <a:ext cx="7652824" cy="11241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105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0330D-6F40-3E0A-6297-B95C7E4C9059}"/>
              </a:ext>
            </a:extLst>
          </p:cNvPr>
          <p:cNvSpPr>
            <a:spLocks noGrp="1"/>
          </p:cNvSpPr>
          <p:nvPr>
            <p:ph type="title"/>
          </p:nvPr>
        </p:nvSpPr>
        <p:spPr/>
        <p:txBody>
          <a:bodyPr/>
          <a:lstStyle/>
          <a:p>
            <a:endParaRPr lang="en-US"/>
          </a:p>
        </p:txBody>
      </p:sp>
      <p:pic>
        <p:nvPicPr>
          <p:cNvPr id="5" name="Content Placeholder 4" descr="A person holding a paper craft&#10;&#10;Description automatically generated">
            <a:extLst>
              <a:ext uri="{FF2B5EF4-FFF2-40B4-BE49-F238E27FC236}">
                <a16:creationId xmlns:a16="http://schemas.microsoft.com/office/drawing/2014/main" id="{EAD32590-1D93-0706-D262-B50FC6B8A4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692" y="0"/>
            <a:ext cx="12623383" cy="7994809"/>
          </a:xfrm>
        </p:spPr>
      </p:pic>
    </p:spTree>
    <p:extLst>
      <p:ext uri="{BB962C8B-B14F-4D97-AF65-F5344CB8AC3E}">
        <p14:creationId xmlns:p14="http://schemas.microsoft.com/office/powerpoint/2010/main" val="2055798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397BD-1117-542C-BCA2-4C3CD4B58911}"/>
              </a:ext>
            </a:extLst>
          </p:cNvPr>
          <p:cNvSpPr>
            <a:spLocks noGrp="1"/>
          </p:cNvSpPr>
          <p:nvPr>
            <p:ph type="title"/>
          </p:nvPr>
        </p:nvSpPr>
        <p:spPr/>
        <p:txBody>
          <a:bodyPr/>
          <a:lstStyle/>
          <a:p>
            <a:endParaRPr lang="en-US"/>
          </a:p>
        </p:txBody>
      </p:sp>
      <p:pic>
        <p:nvPicPr>
          <p:cNvPr id="5" name="Content Placeholder 4" descr="A stack of paper and a tray&#10;&#10;Description automatically generated">
            <a:extLst>
              <a:ext uri="{FF2B5EF4-FFF2-40B4-BE49-F238E27FC236}">
                <a16:creationId xmlns:a16="http://schemas.microsoft.com/office/drawing/2014/main" id="{1290A2E0-887D-368B-7E28-A3B7EDB33B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6398" y="384618"/>
            <a:ext cx="7086601" cy="5314951"/>
          </a:xfrm>
        </p:spPr>
      </p:pic>
      <p:pic>
        <p:nvPicPr>
          <p:cNvPr id="7" name="Picture 6" descr="A person working in a factory&#10;&#10;Description automatically generated">
            <a:extLst>
              <a:ext uri="{FF2B5EF4-FFF2-40B4-BE49-F238E27FC236}">
                <a16:creationId xmlns:a16="http://schemas.microsoft.com/office/drawing/2014/main" id="{91F65CD8-5E51-5B6E-915C-D747E13E4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944" y="-524208"/>
            <a:ext cx="4971455" cy="7382208"/>
          </a:xfrm>
          <a:prstGeom prst="rect">
            <a:avLst/>
          </a:prstGeom>
        </p:spPr>
      </p:pic>
      <p:sp>
        <p:nvSpPr>
          <p:cNvPr id="3" name="TextBox 2">
            <a:extLst>
              <a:ext uri="{FF2B5EF4-FFF2-40B4-BE49-F238E27FC236}">
                <a16:creationId xmlns:a16="http://schemas.microsoft.com/office/drawing/2014/main" id="{E087A329-268F-B8CC-184D-6E05F819939F}"/>
              </a:ext>
            </a:extLst>
          </p:cNvPr>
          <p:cNvSpPr txBox="1"/>
          <p:nvPr/>
        </p:nvSpPr>
        <p:spPr>
          <a:xfrm>
            <a:off x="5683045" y="5909187"/>
            <a:ext cx="6508955" cy="584775"/>
          </a:xfrm>
          <a:prstGeom prst="rect">
            <a:avLst/>
          </a:prstGeom>
          <a:noFill/>
        </p:spPr>
        <p:txBody>
          <a:bodyPr wrap="square" rtlCol="0">
            <a:spAutoFit/>
          </a:bodyPr>
          <a:lstStyle/>
          <a:p>
            <a:r>
              <a:rPr lang="en-US" sz="3200" b="1" dirty="0"/>
              <a:t>One sheet at a time from wood pulp</a:t>
            </a:r>
          </a:p>
        </p:txBody>
      </p:sp>
    </p:spTree>
    <p:extLst>
      <p:ext uri="{BB962C8B-B14F-4D97-AF65-F5344CB8AC3E}">
        <p14:creationId xmlns:p14="http://schemas.microsoft.com/office/powerpoint/2010/main" val="2810091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FDB3C-B169-CF79-6C95-1C83AE762EAD}"/>
              </a:ext>
            </a:extLst>
          </p:cNvPr>
          <p:cNvSpPr>
            <a:spLocks noGrp="1"/>
          </p:cNvSpPr>
          <p:nvPr>
            <p:ph type="title"/>
          </p:nvPr>
        </p:nvSpPr>
        <p:spPr/>
        <p:txBody>
          <a:bodyPr/>
          <a:lstStyle/>
          <a:p>
            <a:endParaRPr lang="en-US"/>
          </a:p>
        </p:txBody>
      </p:sp>
      <p:pic>
        <p:nvPicPr>
          <p:cNvPr id="5" name="Content Placeholder 4" descr="A drawing of a machine&#10;&#10;Description automatically generated">
            <a:extLst>
              <a:ext uri="{FF2B5EF4-FFF2-40B4-BE49-F238E27FC236}">
                <a16:creationId xmlns:a16="http://schemas.microsoft.com/office/drawing/2014/main" id="{84DB6E9D-BB23-2096-585E-707BB4071F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287" y="365125"/>
            <a:ext cx="11401426" cy="6840856"/>
          </a:xfrm>
        </p:spPr>
      </p:pic>
    </p:spTree>
    <p:extLst>
      <p:ext uri="{BB962C8B-B14F-4D97-AF65-F5344CB8AC3E}">
        <p14:creationId xmlns:p14="http://schemas.microsoft.com/office/powerpoint/2010/main" val="1497994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620A7-EFF8-C940-1984-B26A21629EFB}"/>
              </a:ext>
            </a:extLst>
          </p:cNvPr>
          <p:cNvSpPr>
            <a:spLocks noGrp="1"/>
          </p:cNvSpPr>
          <p:nvPr>
            <p:ph type="title"/>
          </p:nvPr>
        </p:nvSpPr>
        <p:spPr/>
        <p:txBody>
          <a:bodyPr/>
          <a:lstStyle/>
          <a:p>
            <a:endParaRPr lang="en-US"/>
          </a:p>
        </p:txBody>
      </p:sp>
      <p:pic>
        <p:nvPicPr>
          <p:cNvPr id="5" name="Content Placeholder 4" descr="A drawing of a paper making machine&#10;&#10;Description automatically generated">
            <a:extLst>
              <a:ext uri="{FF2B5EF4-FFF2-40B4-BE49-F238E27FC236}">
                <a16:creationId xmlns:a16="http://schemas.microsoft.com/office/drawing/2014/main" id="{E5BA0CCA-0249-6768-23B4-6EC83388B3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3900" y="0"/>
            <a:ext cx="10744200" cy="7668672"/>
          </a:xfrm>
        </p:spPr>
      </p:pic>
      <p:sp>
        <p:nvSpPr>
          <p:cNvPr id="3" name="TextBox 2">
            <a:extLst>
              <a:ext uri="{FF2B5EF4-FFF2-40B4-BE49-F238E27FC236}">
                <a16:creationId xmlns:a16="http://schemas.microsoft.com/office/drawing/2014/main" id="{2381A7B4-E370-4D01-D2E1-A8328E0B4FA7}"/>
              </a:ext>
            </a:extLst>
          </p:cNvPr>
          <p:cNvSpPr txBox="1"/>
          <p:nvPr/>
        </p:nvSpPr>
        <p:spPr>
          <a:xfrm>
            <a:off x="1376516" y="589935"/>
            <a:ext cx="9566080" cy="707886"/>
          </a:xfrm>
          <a:prstGeom prst="rect">
            <a:avLst/>
          </a:prstGeom>
          <a:noFill/>
        </p:spPr>
        <p:txBody>
          <a:bodyPr wrap="none" rtlCol="0">
            <a:spAutoFit/>
          </a:bodyPr>
          <a:lstStyle/>
          <a:p>
            <a:r>
              <a:rPr lang="en-US" sz="4000" b="1" dirty="0">
                <a:solidFill>
                  <a:srgbClr val="FF0000"/>
                </a:solidFill>
              </a:rPr>
              <a:t>A roll of paper from the fourdrinier machine</a:t>
            </a:r>
          </a:p>
        </p:txBody>
      </p:sp>
    </p:spTree>
    <p:extLst>
      <p:ext uri="{BB962C8B-B14F-4D97-AF65-F5344CB8AC3E}">
        <p14:creationId xmlns:p14="http://schemas.microsoft.com/office/powerpoint/2010/main" val="1363845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CE90F-ED37-E3C1-7583-063669B3F44D}"/>
              </a:ext>
            </a:extLst>
          </p:cNvPr>
          <p:cNvSpPr>
            <a:spLocks noGrp="1"/>
          </p:cNvSpPr>
          <p:nvPr>
            <p:ph type="title"/>
          </p:nvPr>
        </p:nvSpPr>
        <p:spPr/>
        <p:txBody>
          <a:bodyPr/>
          <a:lstStyle/>
          <a:p>
            <a:endParaRPr lang="en-US"/>
          </a:p>
        </p:txBody>
      </p:sp>
      <p:pic>
        <p:nvPicPr>
          <p:cNvPr id="4" name="Content Placeholder 4" descr="A picture containing grass, house, outdoor, white&#10;&#10;Description automatically generated">
            <a:extLst>
              <a:ext uri="{FF2B5EF4-FFF2-40B4-BE49-F238E27FC236}">
                <a16:creationId xmlns:a16="http://schemas.microsoft.com/office/drawing/2014/main" id="{E72F6C42-1AA6-7D35-DB29-CF755DDF01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013" y="446087"/>
            <a:ext cx="12001973" cy="5965825"/>
          </a:xfrm>
        </p:spPr>
      </p:pic>
      <p:sp>
        <p:nvSpPr>
          <p:cNvPr id="3" name="TextBox 2">
            <a:extLst>
              <a:ext uri="{FF2B5EF4-FFF2-40B4-BE49-F238E27FC236}">
                <a16:creationId xmlns:a16="http://schemas.microsoft.com/office/drawing/2014/main" id="{3C0051FE-E654-815A-9AB4-9499CFAA5A70}"/>
              </a:ext>
            </a:extLst>
          </p:cNvPr>
          <p:cNvSpPr txBox="1"/>
          <p:nvPr/>
        </p:nvSpPr>
        <p:spPr>
          <a:xfrm>
            <a:off x="1651819" y="1376516"/>
            <a:ext cx="7169912" cy="646331"/>
          </a:xfrm>
          <a:prstGeom prst="rect">
            <a:avLst/>
          </a:prstGeom>
          <a:noFill/>
        </p:spPr>
        <p:txBody>
          <a:bodyPr wrap="none" rtlCol="0">
            <a:spAutoFit/>
          </a:bodyPr>
          <a:lstStyle/>
          <a:p>
            <a:r>
              <a:rPr lang="en-US" sz="3600" b="1" dirty="0"/>
              <a:t>Smith and Winchester Paper Making</a:t>
            </a:r>
          </a:p>
        </p:txBody>
      </p:sp>
    </p:spTree>
    <p:extLst>
      <p:ext uri="{BB962C8B-B14F-4D97-AF65-F5344CB8AC3E}">
        <p14:creationId xmlns:p14="http://schemas.microsoft.com/office/powerpoint/2010/main" val="1307723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172BA-5086-E721-87C6-CE0C73A00EE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413F3C0-5BAA-A4CC-2DE9-893F90B51395}"/>
              </a:ext>
            </a:extLst>
          </p:cNvPr>
          <p:cNvSpPr>
            <a:spLocks noGrp="1"/>
          </p:cNvSpPr>
          <p:nvPr>
            <p:ph idx="1"/>
          </p:nvPr>
        </p:nvSpPr>
        <p:spPr/>
        <p:txBody>
          <a:bodyPr/>
          <a:lstStyle/>
          <a:p>
            <a:r>
              <a:rPr lang="en-US" dirty="0"/>
              <a:t>Jonathan Hatch       21 Oct 1817 – 6 Apr 1905     age 87 </a:t>
            </a:r>
          </a:p>
          <a:p>
            <a:r>
              <a:rPr lang="en-US" dirty="0"/>
              <a:t>Born and raised in Lebanon</a:t>
            </a:r>
          </a:p>
          <a:p>
            <a:r>
              <a:rPr lang="en-US" dirty="0"/>
              <a:t>Worked for Smith and Winchester Paper Making</a:t>
            </a:r>
          </a:p>
          <a:p>
            <a:r>
              <a:rPr lang="en-US" dirty="0"/>
              <a:t>Married Alma Armstrong,  6 children </a:t>
            </a:r>
          </a:p>
          <a:p>
            <a:r>
              <a:rPr lang="en-US" dirty="0"/>
              <a:t>Served as Selectman, State Representative</a:t>
            </a:r>
          </a:p>
          <a:p>
            <a:r>
              <a:rPr lang="en-US" dirty="0"/>
              <a:t>PATENTED MANY IMPROVEMENTS IN PAPER MAKING</a:t>
            </a:r>
          </a:p>
          <a:p>
            <a:r>
              <a:rPr lang="en-US" dirty="0"/>
              <a:t>Son George gave “</a:t>
            </a:r>
            <a:r>
              <a:rPr lang="en-US" dirty="0" err="1"/>
              <a:t>Hatch”wing</a:t>
            </a:r>
            <a:r>
              <a:rPr lang="en-US" dirty="0"/>
              <a:t> to Windham Hospital</a:t>
            </a:r>
          </a:p>
          <a:p>
            <a:endParaRPr lang="en-US" dirty="0"/>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53B947E5-DF03-1438-3FC0-DF31C4C90DB4}"/>
                  </a:ext>
                </a:extLst>
              </p:cNvPr>
              <p:cNvGraphicFramePr>
                <a:graphicFrameLocks noChangeAspect="1"/>
              </p:cNvGraphicFramePr>
              <p:nvPr>
                <p:extLst>
                  <p:ext uri="{D42A27DB-BD31-4B8C-83A1-F6EECF244321}">
                    <p14:modId xmlns:p14="http://schemas.microsoft.com/office/powerpoint/2010/main" val="1489774523"/>
                  </p:ext>
                </p:extLst>
              </p:nvPr>
            </p:nvGraphicFramePr>
            <p:xfrm>
              <a:off x="-1143000" y="3588774"/>
              <a:ext cx="769374" cy="1116576"/>
            </p:xfrm>
            <a:graphic>
              <a:graphicData uri="http://schemas.microsoft.com/office/powerpoint/2016/slidezoom">
                <pslz:sldZm>
                  <pslz:sldZmObj sldId="263" cId="2042680562">
                    <pslz:zmPr id="{455FEFF7-CA3B-4EEE-A296-2CD5538630BB}" returnToParent="0" transitionDur="1000">
                      <p166:blipFill xmlns:p166="http://schemas.microsoft.com/office/powerpoint/2016/6/main">
                        <a:blip r:embed="rId2"/>
                        <a:stretch>
                          <a:fillRect/>
                        </a:stretch>
                      </p166:blipFill>
                      <p166:spPr xmlns:p166="http://schemas.microsoft.com/office/powerpoint/2016/6/main">
                        <a:xfrm>
                          <a:off x="0" y="0"/>
                          <a:ext cx="769374" cy="1116576"/>
                        </a:xfrm>
                        <a:prstGeom prst="rect">
                          <a:avLst/>
                        </a:prstGeom>
                        <a:ln w="3175">
                          <a:solidFill>
                            <a:prstClr val="ltGray"/>
                          </a:solidFill>
                        </a:ln>
                      </p166:spPr>
                    </pslz:zmPr>
                  </pslz:sldZmObj>
                </pslz:sldZm>
              </a:graphicData>
            </a:graphic>
          </p:graphicFrame>
        </mc:Choice>
        <mc:Fallback xmlns="">
          <p:pic>
            <p:nvPicPr>
              <p:cNvPr id="5" name="Slide Zoom 4">
                <a:hlinkClick r:id="rId3" action="ppaction://hlinksldjump"/>
                <a:extLst>
                  <a:ext uri="{FF2B5EF4-FFF2-40B4-BE49-F238E27FC236}">
                    <a16:creationId xmlns:a16="http://schemas.microsoft.com/office/drawing/2014/main" id="{53B947E5-DF03-1438-3FC0-DF31C4C90DB4}"/>
                  </a:ext>
                </a:extLst>
              </p:cNvPr>
              <p:cNvPicPr>
                <a:picLocks noGrp="1" noRot="1" noChangeAspect="1" noMove="1" noResize="1" noEditPoints="1" noAdjustHandles="1" noChangeArrowheads="1" noChangeShapeType="1"/>
              </p:cNvPicPr>
              <p:nvPr/>
            </p:nvPicPr>
            <p:blipFill>
              <a:blip r:embed="rId4"/>
              <a:stretch>
                <a:fillRect/>
              </a:stretch>
            </p:blipFill>
            <p:spPr>
              <a:xfrm>
                <a:off x="-1143000" y="3588774"/>
                <a:ext cx="769374" cy="1116576"/>
              </a:xfrm>
              <a:prstGeom prst="rect">
                <a:avLst/>
              </a:prstGeom>
              <a:ln w="3175">
                <a:solidFill>
                  <a:prstClr val="ltGray"/>
                </a:solidFill>
              </a:ln>
            </p:spPr>
          </p:pic>
        </mc:Fallback>
      </mc:AlternateContent>
    </p:spTree>
    <p:extLst>
      <p:ext uri="{BB962C8B-B14F-4D97-AF65-F5344CB8AC3E}">
        <p14:creationId xmlns:p14="http://schemas.microsoft.com/office/powerpoint/2010/main" val="2042680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E8F71-7107-00EA-69DF-9410E4C2A91E}"/>
              </a:ext>
            </a:extLst>
          </p:cNvPr>
          <p:cNvSpPr>
            <a:spLocks noGrp="1"/>
          </p:cNvSpPr>
          <p:nvPr>
            <p:ph type="title"/>
          </p:nvPr>
        </p:nvSpPr>
        <p:spPr/>
        <p:txBody>
          <a:bodyPr/>
          <a:lstStyle/>
          <a:p>
            <a:r>
              <a:rPr lang="en-US" dirty="0"/>
              <a:t>Jonathan Hatch,  South Windham, 12 patents </a:t>
            </a:r>
          </a:p>
        </p:txBody>
      </p:sp>
      <p:pic>
        <p:nvPicPr>
          <p:cNvPr id="1031" name="Picture 7" descr="Larger memorial image loading...">
            <a:extLst>
              <a:ext uri="{FF2B5EF4-FFF2-40B4-BE49-F238E27FC236}">
                <a16:creationId xmlns:a16="http://schemas.microsoft.com/office/drawing/2014/main" id="{F955ACBE-9C45-4E08-BE95-1A8FBC9C11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355" y="1511303"/>
            <a:ext cx="3707089" cy="513901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Larger memorial image loading...">
            <a:extLst>
              <a:ext uri="{FF2B5EF4-FFF2-40B4-BE49-F238E27FC236}">
                <a16:creationId xmlns:a16="http://schemas.microsoft.com/office/drawing/2014/main" id="{47A67CD4-0A5C-3809-BB9C-6C7FCF891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6711" y="1550090"/>
            <a:ext cx="3707089" cy="4942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304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73D8C-DDA4-3820-AB8E-F75203FBE287}"/>
              </a:ext>
            </a:extLst>
          </p:cNvPr>
          <p:cNvSpPr>
            <a:spLocks noGrp="1"/>
          </p:cNvSpPr>
          <p:nvPr>
            <p:ph type="title"/>
          </p:nvPr>
        </p:nvSpPr>
        <p:spPr>
          <a:xfrm>
            <a:off x="1" y="1100138"/>
            <a:ext cx="5314950" cy="5757861"/>
          </a:xfrm>
        </p:spPr>
        <p:txBody>
          <a:bodyPr>
            <a:normAutofit fontScale="90000"/>
          </a:bodyPr>
          <a:lstStyle/>
          <a:p>
            <a:r>
              <a:rPr lang="en-US" b="0" i="0" dirty="0">
                <a:solidFill>
                  <a:srgbClr val="3A3A3A"/>
                </a:solidFill>
                <a:effectLst/>
                <a:latin typeface="Alegreya Sans"/>
              </a:rPr>
              <a:t>The Radial Thread Buff Company of South Windham was organized by Robert Binns in 1883. The patented buffing wheel was from eight to twelve inches in diameter, made of cotton cloth</a:t>
            </a:r>
            <a:r>
              <a:rPr lang="en-US" dirty="0">
                <a:solidFill>
                  <a:srgbClr val="3A3A3A"/>
                </a:solidFill>
                <a:latin typeface="Alegreya Sans"/>
              </a:rPr>
              <a:t>.</a:t>
            </a:r>
            <a:endParaRPr lang="en-US" dirty="0"/>
          </a:p>
        </p:txBody>
      </p:sp>
      <p:pic>
        <p:nvPicPr>
          <p:cNvPr id="5" name="Content Placeholder 4">
            <a:extLst>
              <a:ext uri="{FF2B5EF4-FFF2-40B4-BE49-F238E27FC236}">
                <a16:creationId xmlns:a16="http://schemas.microsoft.com/office/drawing/2014/main" id="{2ED786D2-3315-1B05-BAA8-E30B3D4B7A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4772" y="181735"/>
            <a:ext cx="6494529" cy="6494529"/>
          </a:xfrm>
        </p:spPr>
      </p:pic>
    </p:spTree>
    <p:extLst>
      <p:ext uri="{BB962C8B-B14F-4D97-AF65-F5344CB8AC3E}">
        <p14:creationId xmlns:p14="http://schemas.microsoft.com/office/powerpoint/2010/main" val="1531448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285</Words>
  <Application>Microsoft Office PowerPoint</Application>
  <PresentationFormat>Widescreen</PresentationFormat>
  <Paragraphs>41</Paragraphs>
  <Slides>19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6" baseType="lpstr">
      <vt:lpstr>Alegreya Sans</vt:lpstr>
      <vt:lpstr>Arial</vt:lpstr>
      <vt:lpstr>Calibri</vt:lpstr>
      <vt:lpstr>Calibri Light</vt:lpstr>
      <vt:lpstr>Office Theme</vt:lpstr>
      <vt:lpstr>Acrobat Document</vt:lpstr>
      <vt:lpstr>Packager Shell Object</vt:lpstr>
      <vt:lpstr>WINDHAM -WILLIMANTIC   PATENTS   #2</vt:lpstr>
      <vt:lpstr>PowerPoint Presentation</vt:lpstr>
      <vt:lpstr>PowerPoint Presentation</vt:lpstr>
      <vt:lpstr>PowerPoint Presentation</vt:lpstr>
      <vt:lpstr>PowerPoint Presentation</vt:lpstr>
      <vt:lpstr>PowerPoint Presentation</vt:lpstr>
      <vt:lpstr>PowerPoint Presentation</vt:lpstr>
      <vt:lpstr>Jonathan Hatch,  South Windham, 12 patents </vt:lpstr>
      <vt:lpstr>The Radial Thread Buff Company of South Windham was organized by Robert Binns in 1883. The patented buffing wheel was from eight to twelve inches in diameter, made of cotton cloth.</vt:lpstr>
      <vt:lpstr>U.S. Patent  # 331607 A spiral sewing machine to stitch the buffing wheels.  </vt:lpstr>
      <vt:lpstr>PowerPoint Presentation</vt:lpstr>
      <vt:lpstr>PowerPoint Presentation</vt:lpstr>
      <vt:lpstr>PowerPoint Presentation</vt:lpstr>
      <vt:lpstr>Over 5 feet long about 500 pounds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 York</dc:creator>
  <cp:lastModifiedBy>Bev York</cp:lastModifiedBy>
  <cp:revision>14</cp:revision>
  <dcterms:created xsi:type="dcterms:W3CDTF">2023-03-08T21:12:33Z</dcterms:created>
  <dcterms:modified xsi:type="dcterms:W3CDTF">2024-05-14T02:13:12Z</dcterms:modified>
</cp:coreProperties>
</file>