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81" r:id="rId3"/>
    <p:sldId id="262" r:id="rId4"/>
    <p:sldId id="263" r:id="rId5"/>
    <p:sldId id="264" r:id="rId6"/>
    <p:sldId id="266" r:id="rId7"/>
    <p:sldId id="265" r:id="rId8"/>
    <p:sldId id="267" r:id="rId9"/>
    <p:sldId id="272" r:id="rId10"/>
    <p:sldId id="261" r:id="rId11"/>
    <p:sldId id="260" r:id="rId12"/>
    <p:sldId id="276" r:id="rId13"/>
    <p:sldId id="279" r:id="rId14"/>
    <p:sldId id="277" r:id="rId15"/>
    <p:sldId id="278" r:id="rId16"/>
    <p:sldId id="296"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1D5F2-482F-45E5-933F-85D7CEDF3DCD}" v="32" dt="2023-08-20T20:18:46.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0" d="100"/>
          <a:sy n="100"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DA7B-65DB-34B3-42B2-3742C202E7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9A9AB-DF86-E867-A844-4C0F9E63B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292F16-B0E8-E01B-C8FB-6C280E218DB2}"/>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73D29D39-5D21-BE2D-56A8-2437472A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936A7-8428-EF04-CCB5-A980ECB1172B}"/>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344276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FA66-024F-51AF-C420-767EDC10A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A20E3-6050-B8C5-26C7-8CD083F81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1B16B-E213-0CBF-B81E-BB29CE1C20C4}"/>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7F32094C-192D-B18C-4071-047D63C86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3704B-2A50-93C0-BEE1-44D87EEC6D5B}"/>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250131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60F1-9E65-7A8C-17EC-C907A9665C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12CC3-DC69-7DED-1CDD-857ECC9A7D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26810-0A06-9F49-7FF5-46F6DD9FEE9D}"/>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D1462314-07FA-2B23-A015-C4F2DBABB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A63B5-0B9D-139C-D1E8-502E74D96BBA}"/>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223140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CD87-E7AD-3E22-70ED-57CF48B9D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585B3-486B-58E3-93EB-FFD7EB67C5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6D1A4-2746-3CD9-C370-6C81A60C8AED}"/>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F21E6CF1-BD51-BE91-E9BB-8FA1BA935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45062-F36E-4202-1B25-223A273AC120}"/>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374617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5675-AB73-7958-E160-D7E57C624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E4A3F1-50AC-EB70-D7ED-C145D4F44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110CB-1CCA-D8F9-09B0-2E4FB57ADE25}"/>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755B50A8-6E66-80A4-F21C-468F0C83E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35E02-02E6-F472-871B-4AFBBBD09F75}"/>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321601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330-6ABE-4F7F-8F9D-BFF24C399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F8E3E-2F9C-7743-C795-485D6E6A2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99D6C-78BB-2CEB-44A7-F97378FB5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41A8-7ADE-78A6-2017-7639FE24E13B}"/>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6" name="Footer Placeholder 5">
            <a:extLst>
              <a:ext uri="{FF2B5EF4-FFF2-40B4-BE49-F238E27FC236}">
                <a16:creationId xmlns:a16="http://schemas.microsoft.com/office/drawing/2014/main" id="{3E1075D0-51EB-22A3-9886-656B0FBFC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5D32F-A569-6304-8539-618C6A4B7B92}"/>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233148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453A-B0C3-F405-A1D2-0C4F2C7BF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963E-8710-9DCF-86FF-B8BAE4A98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36D7A6-A190-2287-35B9-3C2182C87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9A6FB0-4BD4-DE96-048D-FF9063DA7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4080B-C912-1C82-EFA3-A6DE61D76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1E5B73-36FA-9D0A-D677-495458DD3D15}"/>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8" name="Footer Placeholder 7">
            <a:extLst>
              <a:ext uri="{FF2B5EF4-FFF2-40B4-BE49-F238E27FC236}">
                <a16:creationId xmlns:a16="http://schemas.microsoft.com/office/drawing/2014/main" id="{B2A6EC5D-1938-2366-9299-E69D7D508F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2CD7F2-0373-E00F-C110-2781F6C765D7}"/>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374635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2275-F2F3-FED4-1124-3AC3EECA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A279F-59A5-AA87-55AA-35DFE4491E0F}"/>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4" name="Footer Placeholder 3">
            <a:extLst>
              <a:ext uri="{FF2B5EF4-FFF2-40B4-BE49-F238E27FC236}">
                <a16:creationId xmlns:a16="http://schemas.microsoft.com/office/drawing/2014/main" id="{7BF25617-88E5-F279-1E3A-74742FA716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89B7B-DBC5-F53C-315C-9E817D135B38}"/>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361636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A8E00-B45C-C5B3-62E7-5A0D69092F01}"/>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3" name="Footer Placeholder 2">
            <a:extLst>
              <a:ext uri="{FF2B5EF4-FFF2-40B4-BE49-F238E27FC236}">
                <a16:creationId xmlns:a16="http://schemas.microsoft.com/office/drawing/2014/main" id="{8923DE61-5107-5D66-0AF5-64E400A64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0FD650-DB57-F24B-4C94-8446399A5B31}"/>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147918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ADC6-60C2-AEAF-1A87-797A14AC3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5458D5-22E9-4964-8F9C-DD99A9607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EF0E2-0152-963D-4E2E-41DD9EDAD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49536-F366-9582-82D2-AD512D22CCAF}"/>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6" name="Footer Placeholder 5">
            <a:extLst>
              <a:ext uri="{FF2B5EF4-FFF2-40B4-BE49-F238E27FC236}">
                <a16:creationId xmlns:a16="http://schemas.microsoft.com/office/drawing/2014/main" id="{F5B8E1CA-288C-3F50-A2D1-FA5F385BB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F18D8-8E12-7864-0AF9-A14AF8F7A0DD}"/>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111814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FA0-F215-DBCB-E137-69AF7A8E8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483C0-8B3C-B71B-D475-44AAC5804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64618-D5C8-2A7E-486A-0E0D57C56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6FE13-1EF3-E04D-6817-F4D9E297E326}"/>
              </a:ext>
            </a:extLst>
          </p:cNvPr>
          <p:cNvSpPr>
            <a:spLocks noGrp="1"/>
          </p:cNvSpPr>
          <p:nvPr>
            <p:ph type="dt" sz="half" idx="10"/>
          </p:nvPr>
        </p:nvSpPr>
        <p:spPr/>
        <p:txBody>
          <a:bodyPr/>
          <a:lstStyle/>
          <a:p>
            <a:fld id="{2723D8AE-6A2C-43B7-ABC4-4C6D68F85C84}" type="datetimeFigureOut">
              <a:rPr lang="en-US" smtClean="0"/>
              <a:t>5/13/2024</a:t>
            </a:fld>
            <a:endParaRPr lang="en-US"/>
          </a:p>
        </p:txBody>
      </p:sp>
      <p:sp>
        <p:nvSpPr>
          <p:cNvPr id="6" name="Footer Placeholder 5">
            <a:extLst>
              <a:ext uri="{FF2B5EF4-FFF2-40B4-BE49-F238E27FC236}">
                <a16:creationId xmlns:a16="http://schemas.microsoft.com/office/drawing/2014/main" id="{16F04451-1585-8BF4-0426-0AD93F1DC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7BF9E-0E0A-805C-B3EC-B237ED671002}"/>
              </a:ext>
            </a:extLst>
          </p:cNvPr>
          <p:cNvSpPr>
            <a:spLocks noGrp="1"/>
          </p:cNvSpPr>
          <p:nvPr>
            <p:ph type="sldNum" sz="quarter" idx="12"/>
          </p:nvPr>
        </p:nvSpPr>
        <p:spPr/>
        <p:txBody>
          <a:bodyPr/>
          <a:lstStyle/>
          <a:p>
            <a:fld id="{2DF82A70-06EB-41FE-A508-F7FB651B7B43}" type="slidenum">
              <a:rPr lang="en-US" smtClean="0"/>
              <a:t>‹#›</a:t>
            </a:fld>
            <a:endParaRPr lang="en-US"/>
          </a:p>
        </p:txBody>
      </p:sp>
    </p:spTree>
    <p:extLst>
      <p:ext uri="{BB962C8B-B14F-4D97-AF65-F5344CB8AC3E}">
        <p14:creationId xmlns:p14="http://schemas.microsoft.com/office/powerpoint/2010/main" val="241870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4348B-A2A9-B1F6-83BD-91F3AC85E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8BC43C-AD03-3ABD-62FF-9B659E8D1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42DD9-A76B-8740-394E-B01CEFDB3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D8AE-6A2C-43B7-ABC4-4C6D68F85C84}" type="datetimeFigureOut">
              <a:rPr lang="en-US" smtClean="0"/>
              <a:t>5/13/2024</a:t>
            </a:fld>
            <a:endParaRPr lang="en-US"/>
          </a:p>
        </p:txBody>
      </p:sp>
      <p:sp>
        <p:nvSpPr>
          <p:cNvPr id="5" name="Footer Placeholder 4">
            <a:extLst>
              <a:ext uri="{FF2B5EF4-FFF2-40B4-BE49-F238E27FC236}">
                <a16:creationId xmlns:a16="http://schemas.microsoft.com/office/drawing/2014/main" id="{C2918EE0-206D-85F7-B527-B5814F20D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88077-FDEA-54E5-D14B-D192D75E8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82A70-06EB-41FE-A508-F7FB651B7B43}" type="slidenum">
              <a:rPr lang="en-US" smtClean="0"/>
              <a:t>‹#›</a:t>
            </a:fld>
            <a:endParaRPr lang="en-US"/>
          </a:p>
        </p:txBody>
      </p:sp>
    </p:spTree>
    <p:extLst>
      <p:ext uri="{BB962C8B-B14F-4D97-AF65-F5344CB8AC3E}">
        <p14:creationId xmlns:p14="http://schemas.microsoft.com/office/powerpoint/2010/main" val="329029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nvention" TargetMode="External"/><Relationship Id="rId2" Type="http://schemas.openxmlformats.org/officeDocument/2006/relationships/hyperlink" Target="https://en.wikipedia.org/wiki/Intellectual_proper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Samuel_Winslow_(patente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United_States_Constitu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Potas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F058-D7C9-BEFB-0190-91E6DC89EEC0}"/>
              </a:ext>
            </a:extLst>
          </p:cNvPr>
          <p:cNvSpPr>
            <a:spLocks noGrp="1"/>
          </p:cNvSpPr>
          <p:nvPr>
            <p:ph type="title"/>
          </p:nvPr>
        </p:nvSpPr>
        <p:spPr>
          <a:xfrm>
            <a:off x="838200" y="365124"/>
            <a:ext cx="10515600" cy="3959225"/>
          </a:xfrm>
        </p:spPr>
        <p:txBody>
          <a:bodyPr>
            <a:noAutofit/>
          </a:bodyPr>
          <a:lstStyle/>
          <a:p>
            <a:pPr algn="ctr"/>
            <a:r>
              <a:rPr lang="en-US" sz="5400" b="1" dirty="0"/>
              <a:t>WINDHAM -WILLIMANTIC </a:t>
            </a:r>
            <a:br>
              <a:rPr lang="en-US" sz="5400" b="1" dirty="0"/>
            </a:br>
            <a:r>
              <a:rPr lang="en-US" sz="5400" b="1" dirty="0"/>
              <a:t>PATENTS #1</a:t>
            </a:r>
            <a:br>
              <a:rPr lang="en-US" sz="5400" b="1" dirty="0"/>
            </a:br>
            <a:br>
              <a:rPr lang="en-US" sz="5400" b="1" dirty="0"/>
            </a:br>
            <a:r>
              <a:rPr lang="en-US" sz="3600" b="1" dirty="0"/>
              <a:t>A Brief History of Patents in the United States</a:t>
            </a:r>
          </a:p>
        </p:txBody>
      </p:sp>
      <p:sp>
        <p:nvSpPr>
          <p:cNvPr id="3" name="Content Placeholder 2">
            <a:extLst>
              <a:ext uri="{FF2B5EF4-FFF2-40B4-BE49-F238E27FC236}">
                <a16:creationId xmlns:a16="http://schemas.microsoft.com/office/drawing/2014/main" id="{DB878894-2413-DB42-D44F-F588DE4B78D0}"/>
              </a:ext>
            </a:extLst>
          </p:cNvPr>
          <p:cNvSpPr>
            <a:spLocks noGrp="1"/>
          </p:cNvSpPr>
          <p:nvPr>
            <p:ph idx="1"/>
          </p:nvPr>
        </p:nvSpPr>
        <p:spPr>
          <a:xfrm>
            <a:off x="838200" y="5410199"/>
            <a:ext cx="10515600" cy="766763"/>
          </a:xfrm>
        </p:spPr>
        <p:txBody>
          <a:bodyPr>
            <a:normAutofit fontScale="85000" lnSpcReduction="20000"/>
          </a:bodyPr>
          <a:lstStyle/>
          <a:p>
            <a:r>
              <a:rPr lang="en-US" dirty="0">
                <a:solidFill>
                  <a:srgbClr val="FF0000"/>
                </a:solidFill>
              </a:rPr>
              <a:t>Funding provided by the CT Humanities</a:t>
            </a:r>
          </a:p>
          <a:p>
            <a:r>
              <a:rPr lang="en-US" dirty="0">
                <a:solidFill>
                  <a:srgbClr val="FF0000"/>
                </a:solidFill>
              </a:rPr>
              <a:t>Inspired by the Connecticut Patent Project at the Connecticut State Library</a:t>
            </a:r>
          </a:p>
        </p:txBody>
      </p:sp>
    </p:spTree>
    <p:extLst>
      <p:ext uri="{BB962C8B-B14F-4D97-AF65-F5344CB8AC3E}">
        <p14:creationId xmlns:p14="http://schemas.microsoft.com/office/powerpoint/2010/main" val="211014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157D-4B18-27A0-6386-E0F27F6D3BC5}"/>
              </a:ext>
            </a:extLst>
          </p:cNvPr>
          <p:cNvSpPr>
            <a:spLocks noGrp="1"/>
          </p:cNvSpPr>
          <p:nvPr>
            <p:ph type="title"/>
          </p:nvPr>
        </p:nvSpPr>
        <p:spPr>
          <a:xfrm>
            <a:off x="112542" y="365125"/>
            <a:ext cx="3995224" cy="1325563"/>
          </a:xfrm>
        </p:spPr>
        <p:txBody>
          <a:bodyPr>
            <a:normAutofit fontScale="90000"/>
          </a:bodyPr>
          <a:lstStyle/>
          <a:p>
            <a:r>
              <a:rPr lang="en-US" dirty="0"/>
              <a:t>U.S. Patent Office</a:t>
            </a:r>
            <a:br>
              <a:rPr lang="en-US" dirty="0"/>
            </a:br>
            <a:r>
              <a:rPr lang="en-US" dirty="0"/>
              <a:t>Burned 1836</a:t>
            </a:r>
          </a:p>
        </p:txBody>
      </p:sp>
      <p:pic>
        <p:nvPicPr>
          <p:cNvPr id="2050" name="Picture 2">
            <a:extLst>
              <a:ext uri="{FF2B5EF4-FFF2-40B4-BE49-F238E27FC236}">
                <a16:creationId xmlns:a16="http://schemas.microsoft.com/office/drawing/2014/main" id="{3EC73C76-399B-4786-7B0F-61241F34B5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2825" y="437004"/>
            <a:ext cx="7814028" cy="60558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FF4E75-2694-D32B-518E-C8EB5C47D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42" y="1990725"/>
            <a:ext cx="348596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7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E5F9-AC69-5624-6131-FD45726FAC22}"/>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4B6BFB94-D6F7-96DE-F7E2-D63CB0070B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6802" y="0"/>
            <a:ext cx="10958395" cy="725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6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490-F312-B164-B952-CB9E03666D4A}"/>
              </a:ext>
            </a:extLst>
          </p:cNvPr>
          <p:cNvSpPr>
            <a:spLocks noGrp="1"/>
          </p:cNvSpPr>
          <p:nvPr>
            <p:ph type="title"/>
          </p:nvPr>
        </p:nvSpPr>
        <p:spPr>
          <a:xfrm>
            <a:off x="185530" y="2544417"/>
            <a:ext cx="2478157" cy="1630018"/>
          </a:xfrm>
        </p:spPr>
        <p:txBody>
          <a:bodyPr>
            <a:normAutofit fontScale="90000"/>
          </a:bodyPr>
          <a:lstStyle/>
          <a:p>
            <a:r>
              <a:rPr lang="en-US" dirty="0"/>
              <a:t>Hall of </a:t>
            </a:r>
            <a:br>
              <a:rPr lang="en-US" dirty="0"/>
            </a:br>
            <a:r>
              <a:rPr lang="en-US" dirty="0"/>
              <a:t>Models</a:t>
            </a:r>
            <a:br>
              <a:rPr lang="en-US" dirty="0"/>
            </a:br>
            <a:r>
              <a:rPr lang="en-US" dirty="0"/>
              <a:t> or</a:t>
            </a:r>
            <a:br>
              <a:rPr lang="en-US" dirty="0"/>
            </a:br>
            <a:r>
              <a:rPr lang="en-US" dirty="0"/>
              <a:t>the </a:t>
            </a:r>
            <a:br>
              <a:rPr lang="en-US" dirty="0"/>
            </a:br>
            <a:r>
              <a:rPr lang="en-US" dirty="0"/>
              <a:t>Old</a:t>
            </a:r>
            <a:br>
              <a:rPr lang="en-US" dirty="0"/>
            </a:br>
            <a:r>
              <a:rPr lang="en-US" dirty="0"/>
              <a:t>Model</a:t>
            </a:r>
            <a:br>
              <a:rPr lang="en-US" dirty="0"/>
            </a:br>
            <a:r>
              <a:rPr lang="en-US" dirty="0"/>
              <a:t>Museum</a:t>
            </a:r>
            <a:br>
              <a:rPr lang="en-US" dirty="0"/>
            </a:br>
            <a:r>
              <a:rPr lang="en-US" dirty="0"/>
              <a:t>until 1960s</a:t>
            </a:r>
          </a:p>
        </p:txBody>
      </p:sp>
      <p:pic>
        <p:nvPicPr>
          <p:cNvPr id="1026" name="Picture 2">
            <a:extLst>
              <a:ext uri="{FF2B5EF4-FFF2-40B4-BE49-F238E27FC236}">
                <a16:creationId xmlns:a16="http://schemas.microsoft.com/office/drawing/2014/main" id="{C7883602-7F4B-F84F-D507-CFE08B38F4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957" y="-102528"/>
            <a:ext cx="9409043" cy="706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7335-97F1-AECF-0EB4-A763940D3FEA}"/>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31B3B6CC-76B8-6A4E-6AD3-04EA526D74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5684" y="-346742"/>
            <a:ext cx="5967985" cy="728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AA80-52DB-B196-6201-2116E936FAA6}"/>
              </a:ext>
            </a:extLst>
          </p:cNvPr>
          <p:cNvSpPr>
            <a:spLocks noGrp="1"/>
          </p:cNvSpPr>
          <p:nvPr>
            <p:ph type="title"/>
          </p:nvPr>
        </p:nvSpPr>
        <p:spPr/>
        <p:txBody>
          <a:bodyPr/>
          <a:lstStyle/>
          <a:p>
            <a:endParaRPr lang="en-US"/>
          </a:p>
        </p:txBody>
      </p:sp>
      <p:pic>
        <p:nvPicPr>
          <p:cNvPr id="2052" name="Picture 4">
            <a:extLst>
              <a:ext uri="{FF2B5EF4-FFF2-40B4-BE49-F238E27FC236}">
                <a16:creationId xmlns:a16="http://schemas.microsoft.com/office/drawing/2014/main" id="{86B11B10-7EAF-96C8-8A26-2A2EBA0D70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5182" y="1484244"/>
            <a:ext cx="608711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E38AA21-CC3E-645D-C0CE-9B59AEAA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53" y="729175"/>
            <a:ext cx="8111088" cy="586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6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04EC-0B96-1112-4CC2-0EAD138EB6AA}"/>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1774B71D-D7C5-CAC0-6ECF-665B41CA9A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02572"/>
            <a:ext cx="105156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1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D417-4276-2EBF-802E-0293748DB7F8}"/>
              </a:ext>
            </a:extLst>
          </p:cNvPr>
          <p:cNvSpPr>
            <a:spLocks noGrp="1"/>
          </p:cNvSpPr>
          <p:nvPr>
            <p:ph type="title"/>
          </p:nvPr>
        </p:nvSpPr>
        <p:spPr/>
        <p:txBody>
          <a:bodyPr/>
          <a:lstStyle/>
          <a:p>
            <a:endParaRPr lang="en-US"/>
          </a:p>
        </p:txBody>
      </p:sp>
      <p:pic>
        <p:nvPicPr>
          <p:cNvPr id="1026" name="Picture 2" descr="undefined">
            <a:extLst>
              <a:ext uri="{FF2B5EF4-FFF2-40B4-BE49-F238E27FC236}">
                <a16:creationId xmlns:a16="http://schemas.microsoft.com/office/drawing/2014/main" id="{47BFA35C-B02A-E41C-BE98-57D26E3357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 y="0"/>
            <a:ext cx="9029700" cy="6878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189DD9-FFDA-8DA6-49D6-3B18025ED6A7}"/>
              </a:ext>
            </a:extLst>
          </p:cNvPr>
          <p:cNvSpPr txBox="1"/>
          <p:nvPr/>
        </p:nvSpPr>
        <p:spPr>
          <a:xfrm>
            <a:off x="4267200" y="365125"/>
            <a:ext cx="7534275" cy="1446550"/>
          </a:xfrm>
          <a:prstGeom prst="rect">
            <a:avLst/>
          </a:prstGeom>
          <a:noFill/>
        </p:spPr>
        <p:txBody>
          <a:bodyPr wrap="square" rtlCol="0">
            <a:spAutoFit/>
          </a:bodyPr>
          <a:lstStyle/>
          <a:p>
            <a:r>
              <a:rPr lang="en-US" sz="4400" b="1"/>
              <a:t>            Current </a:t>
            </a:r>
            <a:r>
              <a:rPr lang="en-US" sz="4400" b="1" dirty="0"/>
              <a:t>Patent Office </a:t>
            </a:r>
          </a:p>
          <a:p>
            <a:r>
              <a:rPr lang="en-US" sz="4400" b="1" dirty="0"/>
              <a:t>five buildings in Alexandria, VA</a:t>
            </a:r>
          </a:p>
        </p:txBody>
      </p:sp>
    </p:spTree>
    <p:extLst>
      <p:ext uri="{BB962C8B-B14F-4D97-AF65-F5344CB8AC3E}">
        <p14:creationId xmlns:p14="http://schemas.microsoft.com/office/powerpoint/2010/main" val="65386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98AC-254F-7AA9-C615-B518CCD3E9C6}"/>
              </a:ext>
            </a:extLst>
          </p:cNvPr>
          <p:cNvSpPr>
            <a:spLocks noGrp="1"/>
          </p:cNvSpPr>
          <p:nvPr>
            <p:ph type="title"/>
          </p:nvPr>
        </p:nvSpPr>
        <p:spPr>
          <a:xfrm>
            <a:off x="838200" y="365125"/>
            <a:ext cx="10515600" cy="701675"/>
          </a:xfrm>
        </p:spPr>
        <p:txBody>
          <a:bodyPr>
            <a:normAutofit fontScale="90000"/>
          </a:bodyPr>
          <a:lstStyle/>
          <a:p>
            <a:r>
              <a:rPr lang="en-US" sz="5400" b="1" dirty="0"/>
              <a:t>Current Application Process</a:t>
            </a:r>
          </a:p>
        </p:txBody>
      </p:sp>
      <p:sp>
        <p:nvSpPr>
          <p:cNvPr id="3" name="Content Placeholder 2">
            <a:extLst>
              <a:ext uri="{FF2B5EF4-FFF2-40B4-BE49-F238E27FC236}">
                <a16:creationId xmlns:a16="http://schemas.microsoft.com/office/drawing/2014/main" id="{27D713CC-CF3A-9CAE-6944-42DF7DB606DD}"/>
              </a:ext>
            </a:extLst>
          </p:cNvPr>
          <p:cNvSpPr>
            <a:spLocks noGrp="1"/>
          </p:cNvSpPr>
          <p:nvPr>
            <p:ph idx="1"/>
          </p:nvPr>
        </p:nvSpPr>
        <p:spPr>
          <a:xfrm>
            <a:off x="361950" y="1066800"/>
            <a:ext cx="11544300" cy="4543425"/>
          </a:xfrm>
        </p:spPr>
        <p:txBody>
          <a:bodyPr>
            <a:noAutofit/>
          </a:bodyPr>
          <a:lstStyle/>
          <a:p>
            <a:r>
              <a:rPr lang="en-US" sz="3600" dirty="0"/>
              <a:t>Two Types of Patents:</a:t>
            </a:r>
          </a:p>
          <a:p>
            <a:endParaRPr lang="en-US" sz="3600" dirty="0"/>
          </a:p>
          <a:p>
            <a:r>
              <a:rPr lang="en-US" sz="3600" dirty="0"/>
              <a:t>Utility Patent (starts at 699) protects how the invention works</a:t>
            </a:r>
          </a:p>
          <a:p>
            <a:endParaRPr lang="en-US" sz="3600" dirty="0"/>
          </a:p>
          <a:p>
            <a:r>
              <a:rPr lang="en-US" sz="3600" dirty="0"/>
              <a:t>Design Patent (starts at $999)  protects how the invention looks</a:t>
            </a:r>
          </a:p>
          <a:p>
            <a:pPr marL="0" indent="0">
              <a:buNone/>
            </a:pPr>
            <a:endParaRPr lang="en-US" sz="3600" dirty="0"/>
          </a:p>
          <a:p>
            <a:pPr marL="0" indent="0">
              <a:buNone/>
            </a:pPr>
            <a:r>
              <a:rPr lang="en-US" sz="3600" dirty="0"/>
              <a:t>Get help:  </a:t>
            </a:r>
            <a:r>
              <a:rPr lang="en-US" dirty="0"/>
              <a:t>https://www.allinoneinventions.com/patent-an-idea</a:t>
            </a:r>
          </a:p>
        </p:txBody>
      </p:sp>
    </p:spTree>
    <p:extLst>
      <p:ext uri="{BB962C8B-B14F-4D97-AF65-F5344CB8AC3E}">
        <p14:creationId xmlns:p14="http://schemas.microsoft.com/office/powerpoint/2010/main" val="133458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C504-D8E8-80D0-0F7E-26CAFCEA6E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D267459-C16C-2E35-1D1D-0DEC03E91C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1530"/>
            <a:ext cx="6856784" cy="4836319"/>
          </a:xfrm>
        </p:spPr>
      </p:pic>
      <p:pic>
        <p:nvPicPr>
          <p:cNvPr id="7" name="Picture 6" descr="A close-up of a certificate&#10;&#10;Description automatically generated">
            <a:extLst>
              <a:ext uri="{FF2B5EF4-FFF2-40B4-BE49-F238E27FC236}">
                <a16:creationId xmlns:a16="http://schemas.microsoft.com/office/drawing/2014/main" id="{53071828-B6E3-140F-8024-7B2CA5AEE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062" y="104775"/>
            <a:ext cx="4624462" cy="6858000"/>
          </a:xfrm>
          <a:prstGeom prst="rect">
            <a:avLst/>
          </a:prstGeom>
        </p:spPr>
      </p:pic>
    </p:spTree>
    <p:extLst>
      <p:ext uri="{BB962C8B-B14F-4D97-AF65-F5344CB8AC3E}">
        <p14:creationId xmlns:p14="http://schemas.microsoft.com/office/powerpoint/2010/main" val="316708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1356-36B6-C979-A1B9-BA53069128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94E802-8FD0-6C7E-7942-0E2F613D08C1}"/>
              </a:ext>
            </a:extLst>
          </p:cNvPr>
          <p:cNvSpPr>
            <a:spLocks noGrp="1"/>
          </p:cNvSpPr>
          <p:nvPr>
            <p:ph idx="1"/>
          </p:nvPr>
        </p:nvSpPr>
        <p:spPr>
          <a:xfrm>
            <a:off x="838200" y="247650"/>
            <a:ext cx="10515600" cy="6334125"/>
          </a:xfrm>
        </p:spPr>
        <p:txBody>
          <a:bodyPr>
            <a:normAutofit fontScale="55000" lnSpcReduction="20000"/>
          </a:bodyPr>
          <a:lstStyle/>
          <a:p>
            <a:pPr marL="0" indent="0">
              <a:buNone/>
            </a:pPr>
            <a:r>
              <a:rPr lang="en-US" dirty="0"/>
              <a:t>Power Point #1 </a:t>
            </a:r>
          </a:p>
          <a:p>
            <a:pPr marL="0" indent="0">
              <a:buNone/>
            </a:pPr>
            <a:r>
              <a:rPr lang="en-US" dirty="0"/>
              <a:t>A Brief History of Patents in the United States</a:t>
            </a:r>
          </a:p>
          <a:p>
            <a:pPr marL="0" indent="0">
              <a:buNone/>
            </a:pPr>
            <a:endParaRPr lang="en-US" dirty="0"/>
          </a:p>
          <a:p>
            <a:pPr marL="0" indent="0">
              <a:buNone/>
            </a:pPr>
            <a:r>
              <a:rPr lang="en-US" dirty="0"/>
              <a:t>Power Point #2 Industries</a:t>
            </a:r>
          </a:p>
          <a:p>
            <a:pPr marL="0" indent="0">
              <a:buNone/>
            </a:pPr>
            <a:r>
              <a:rPr lang="en-US" dirty="0"/>
              <a:t>     Jonathan  Hatch - Improvements in  Fourdrinier Paper Making</a:t>
            </a:r>
          </a:p>
          <a:p>
            <a:r>
              <a:rPr lang="en-US" dirty="0"/>
              <a:t> Binns  - Spiral Sewing Machine</a:t>
            </a:r>
          </a:p>
          <a:p>
            <a:r>
              <a:rPr lang="en-US" dirty="0" err="1"/>
              <a:t>Jillson</a:t>
            </a:r>
            <a:r>
              <a:rPr lang="en-US" dirty="0"/>
              <a:t> and Palmer - Cotton Bale Opener</a:t>
            </a:r>
          </a:p>
          <a:p>
            <a:r>
              <a:rPr lang="en-US" dirty="0"/>
              <a:t>Hezekiah Conant-  Spool Labeling Machine</a:t>
            </a:r>
          </a:p>
          <a:p>
            <a:endParaRPr lang="en-US" dirty="0"/>
          </a:p>
          <a:p>
            <a:r>
              <a:rPr lang="en-US" dirty="0"/>
              <a:t>Power Point #3 Patent History, Household</a:t>
            </a:r>
          </a:p>
          <a:p>
            <a:pPr marL="0" indent="0">
              <a:buNone/>
            </a:pPr>
            <a:r>
              <a:rPr lang="en-US" dirty="0"/>
              <a:t>      Charles Barrows - Electric Bicycle,  Train cars , Mustache Protecter  Mug</a:t>
            </a:r>
          </a:p>
          <a:p>
            <a:r>
              <a:rPr lang="en-US" dirty="0"/>
              <a:t>E. Allen and A. Bradshaw- Moveable, Slidable Games</a:t>
            </a:r>
          </a:p>
          <a:p>
            <a:r>
              <a:rPr lang="en-US" dirty="0"/>
              <a:t>Catherine Griswold  - 30 patents for Corset improvements</a:t>
            </a:r>
          </a:p>
          <a:p>
            <a:r>
              <a:rPr lang="en-US" dirty="0"/>
              <a:t>Jonathan Hatch -  Collapsable Music Stand</a:t>
            </a:r>
          </a:p>
          <a:p>
            <a:endParaRPr lang="en-US" dirty="0"/>
          </a:p>
          <a:p>
            <a:r>
              <a:rPr lang="en-US" dirty="0"/>
              <a:t>Power Point #4  Patents for  Food and Retail</a:t>
            </a:r>
          </a:p>
          <a:p>
            <a:r>
              <a:rPr lang="en-US" dirty="0"/>
              <a:t>H. McCollum – Cracker dough</a:t>
            </a:r>
          </a:p>
          <a:p>
            <a:r>
              <a:rPr lang="en-US" dirty="0"/>
              <a:t>Dr, George Hamlin - Cider</a:t>
            </a:r>
          </a:p>
          <a:p>
            <a:r>
              <a:rPr lang="en-US" dirty="0"/>
              <a:t>Ernest </a:t>
            </a:r>
            <a:r>
              <a:rPr lang="en-US" dirty="0" err="1"/>
              <a:t>Chesbro</a:t>
            </a:r>
            <a:r>
              <a:rPr lang="en-US" dirty="0"/>
              <a:t> - Sugar Crusher</a:t>
            </a:r>
          </a:p>
          <a:p>
            <a:r>
              <a:rPr lang="en-US" dirty="0"/>
              <a:t>Frederick Purington - Lock drawer, Till</a:t>
            </a:r>
          </a:p>
        </p:txBody>
      </p:sp>
    </p:spTree>
    <p:extLst>
      <p:ext uri="{BB962C8B-B14F-4D97-AF65-F5344CB8AC3E}">
        <p14:creationId xmlns:p14="http://schemas.microsoft.com/office/powerpoint/2010/main" val="368127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F52C-6DD1-F618-085B-6DB528C07CC8}"/>
              </a:ext>
            </a:extLst>
          </p:cNvPr>
          <p:cNvSpPr>
            <a:spLocks noGrp="1"/>
          </p:cNvSpPr>
          <p:nvPr>
            <p:ph type="title"/>
          </p:nvPr>
        </p:nvSpPr>
        <p:spPr/>
        <p:txBody>
          <a:bodyPr>
            <a:normAutofit/>
          </a:bodyPr>
          <a:lstStyle/>
          <a:p>
            <a:r>
              <a:rPr lang="en-US" sz="5400" b="1" dirty="0"/>
              <a:t>The United States Patent Process</a:t>
            </a:r>
          </a:p>
        </p:txBody>
      </p:sp>
      <p:sp>
        <p:nvSpPr>
          <p:cNvPr id="3" name="Content Placeholder 2">
            <a:extLst>
              <a:ext uri="{FF2B5EF4-FFF2-40B4-BE49-F238E27FC236}">
                <a16:creationId xmlns:a16="http://schemas.microsoft.com/office/drawing/2014/main" id="{313D92AC-1D63-ED39-2903-5199088549DF}"/>
              </a:ext>
            </a:extLst>
          </p:cNvPr>
          <p:cNvSpPr>
            <a:spLocks noGrp="1"/>
          </p:cNvSpPr>
          <p:nvPr>
            <p:ph idx="1"/>
          </p:nvPr>
        </p:nvSpPr>
        <p:spPr/>
        <p:txBody>
          <a:bodyPr/>
          <a:lstStyle/>
          <a:p>
            <a:r>
              <a:rPr lang="en-US" dirty="0"/>
              <a:t>Exclusive commercial rights</a:t>
            </a:r>
          </a:p>
          <a:p>
            <a:endParaRPr lang="en-US" dirty="0"/>
          </a:p>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patent</a:t>
            </a:r>
            <a:r>
              <a:rPr lang="en-US" b="0" i="0" dirty="0">
                <a:solidFill>
                  <a:srgbClr val="202122"/>
                </a:solidFill>
                <a:effectLst/>
                <a:latin typeface="Arial" panose="020B0604020202020204" pitchFamily="34" charset="0"/>
              </a:rPr>
              <a:t> is a type of </a:t>
            </a:r>
            <a:r>
              <a:rPr lang="en-US" b="0" i="0" u="none" strike="noStrike" dirty="0">
                <a:effectLst/>
                <a:latin typeface="Arial" panose="020B0604020202020204" pitchFamily="34" charset="0"/>
                <a:hlinkClick r:id="rId2" tooltip="Intellectual property">
                  <a:extLst>
                    <a:ext uri="{A12FA001-AC4F-418D-AE19-62706E023703}">
                      <ahyp:hlinkClr xmlns:ahyp="http://schemas.microsoft.com/office/drawing/2018/hyperlinkcolor" val="tx"/>
                    </a:ext>
                  </a:extLst>
                </a:hlinkClick>
              </a:rPr>
              <a:t>intellectual property</a:t>
            </a:r>
            <a:r>
              <a:rPr lang="en-US" b="0" i="0" dirty="0">
                <a:effectLst/>
                <a:latin typeface="Arial" panose="020B0604020202020204" pitchFamily="34" charset="0"/>
              </a:rPr>
              <a:t> </a:t>
            </a:r>
            <a:r>
              <a:rPr lang="en-US" b="0" i="0" dirty="0">
                <a:solidFill>
                  <a:srgbClr val="202122"/>
                </a:solidFill>
                <a:effectLst/>
                <a:latin typeface="Arial" panose="020B0604020202020204" pitchFamily="34" charset="0"/>
              </a:rPr>
              <a:t>that gives its owner the legal right to exclude others from making, using, or selling an </a:t>
            </a:r>
            <a:r>
              <a:rPr lang="en-US" b="0" i="0" u="none" strike="noStrike" dirty="0">
                <a:effectLst/>
                <a:latin typeface="Arial" panose="020B0604020202020204" pitchFamily="34" charset="0"/>
                <a:hlinkClick r:id="rId3" tooltip="Invention">
                  <a:extLst>
                    <a:ext uri="{A12FA001-AC4F-418D-AE19-62706E023703}">
                      <ahyp:hlinkClr xmlns:ahyp="http://schemas.microsoft.com/office/drawing/2018/hyperlinkcolor" val="tx"/>
                    </a:ext>
                  </a:extLst>
                </a:hlinkClick>
              </a:rPr>
              <a:t>invention</a:t>
            </a:r>
            <a:r>
              <a:rPr lang="en-US" b="0" i="0" dirty="0">
                <a:effectLst/>
                <a:latin typeface="Arial" panose="020B0604020202020204" pitchFamily="34" charset="0"/>
              </a:rPr>
              <a:t> f</a:t>
            </a:r>
            <a:r>
              <a:rPr lang="en-US" b="0" i="0" dirty="0">
                <a:solidFill>
                  <a:srgbClr val="202122"/>
                </a:solidFill>
                <a:effectLst/>
                <a:latin typeface="Arial" panose="020B0604020202020204" pitchFamily="34" charset="0"/>
              </a:rPr>
              <a:t>or a limited period of time .</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Patent pending- waiting for approval</a:t>
            </a:r>
          </a:p>
          <a:p>
            <a:r>
              <a:rPr lang="en-US" dirty="0">
                <a:solidFill>
                  <a:srgbClr val="202122"/>
                </a:solidFill>
                <a:latin typeface="Arial" panose="020B0604020202020204" pitchFamily="34" charset="0"/>
              </a:rPr>
              <a:t>Patent infringement – violation of patent holder’s rights </a:t>
            </a:r>
            <a:endParaRPr lang="en-US" dirty="0"/>
          </a:p>
        </p:txBody>
      </p:sp>
    </p:spTree>
    <p:extLst>
      <p:ext uri="{BB962C8B-B14F-4D97-AF65-F5344CB8AC3E}">
        <p14:creationId xmlns:p14="http://schemas.microsoft.com/office/powerpoint/2010/main" val="44520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18A-13D4-26AC-0323-54D82BB26D25}"/>
              </a:ext>
            </a:extLst>
          </p:cNvPr>
          <p:cNvSpPr>
            <a:spLocks noGrp="1"/>
          </p:cNvSpPr>
          <p:nvPr>
            <p:ph type="title"/>
          </p:nvPr>
        </p:nvSpPr>
        <p:spPr>
          <a:xfrm>
            <a:off x="159026" y="365125"/>
            <a:ext cx="8123583" cy="1325563"/>
          </a:xfrm>
        </p:spPr>
        <p:txBody>
          <a:bodyPr/>
          <a:lstStyle/>
          <a:p>
            <a:r>
              <a:rPr lang="en-US" dirty="0"/>
              <a:t>The 1</a:t>
            </a:r>
            <a:r>
              <a:rPr lang="en-US" baseline="30000" dirty="0"/>
              <a:t>st</a:t>
            </a:r>
            <a:r>
              <a:rPr lang="en-US" dirty="0"/>
              <a:t> Patent (unofficially) 1641</a:t>
            </a:r>
          </a:p>
        </p:txBody>
      </p:sp>
      <p:sp>
        <p:nvSpPr>
          <p:cNvPr id="3" name="Content Placeholder 2">
            <a:extLst>
              <a:ext uri="{FF2B5EF4-FFF2-40B4-BE49-F238E27FC236}">
                <a16:creationId xmlns:a16="http://schemas.microsoft.com/office/drawing/2014/main" id="{258719B8-36ED-FEA7-BD9F-0F927EF22C9C}"/>
              </a:ext>
            </a:extLst>
          </p:cNvPr>
          <p:cNvSpPr>
            <a:spLocks noGrp="1"/>
          </p:cNvSpPr>
          <p:nvPr>
            <p:ph idx="1"/>
          </p:nvPr>
        </p:nvSpPr>
        <p:spPr>
          <a:xfrm>
            <a:off x="838200" y="1825625"/>
            <a:ext cx="2991678" cy="4351338"/>
          </a:xfrm>
        </p:spPr>
        <p:txBody>
          <a:bodyPr/>
          <a:lstStyle/>
          <a:p>
            <a:pPr marL="0" indent="0">
              <a:buNone/>
            </a:pPr>
            <a:r>
              <a:rPr lang="en-US" b="0" i="0" dirty="0">
                <a:solidFill>
                  <a:srgbClr val="202122"/>
                </a:solidFill>
                <a:effectLst/>
                <a:latin typeface="Arial" panose="020B0604020202020204" pitchFamily="34" charset="0"/>
              </a:rPr>
              <a:t> The Massachusetts General Court gave </a:t>
            </a:r>
            <a:r>
              <a:rPr lang="en-US" b="0" i="0" u="none" strike="noStrike" dirty="0">
                <a:effectLst/>
                <a:latin typeface="Arial" panose="020B0604020202020204" pitchFamily="34" charset="0"/>
                <a:hlinkClick r:id="rId2" tooltip="Samuel Winslow (patentee)">
                  <a:extLst>
                    <a:ext uri="{A12FA001-AC4F-418D-AE19-62706E023703}">
                      <ahyp:hlinkClr xmlns:ahyp="http://schemas.microsoft.com/office/drawing/2018/hyperlinkcolor" val="tx"/>
                    </a:ext>
                  </a:extLst>
                </a:hlinkClick>
              </a:rPr>
              <a:t>Samuel Winslow</a:t>
            </a:r>
            <a:r>
              <a:rPr lang="en-US" b="0" i="0" dirty="0">
                <a:effectLst/>
                <a:latin typeface="Arial" panose="020B0604020202020204" pitchFamily="34" charset="0"/>
              </a:rPr>
              <a:t> </a:t>
            </a:r>
            <a:r>
              <a:rPr lang="en-US" b="0" i="0" dirty="0">
                <a:solidFill>
                  <a:srgbClr val="202122"/>
                </a:solidFill>
                <a:effectLst/>
                <a:latin typeface="Arial" panose="020B0604020202020204" pitchFamily="34" charset="0"/>
              </a:rPr>
              <a:t>an exclusive right to utilize a new process of making salt for 10 years.</a:t>
            </a:r>
            <a:endParaRPr lang="en-US" dirty="0"/>
          </a:p>
        </p:txBody>
      </p:sp>
      <p:pic>
        <p:nvPicPr>
          <p:cNvPr id="5" name="Picture 4" descr="A glass of water&#10;&#10;Description automatically generated with low confidence">
            <a:extLst>
              <a:ext uri="{FF2B5EF4-FFF2-40B4-BE49-F238E27FC236}">
                <a16:creationId xmlns:a16="http://schemas.microsoft.com/office/drawing/2014/main" id="{B97BC57F-A30E-A134-4E43-968FEB3BE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017" y="1580564"/>
            <a:ext cx="8275983" cy="5517322"/>
          </a:xfrm>
          <a:prstGeom prst="rect">
            <a:avLst/>
          </a:prstGeom>
        </p:spPr>
      </p:pic>
    </p:spTree>
    <p:extLst>
      <p:ext uri="{BB962C8B-B14F-4D97-AF65-F5344CB8AC3E}">
        <p14:creationId xmlns:p14="http://schemas.microsoft.com/office/powerpoint/2010/main" val="220246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5383-4F1E-CB44-BB0D-4C8152931159}"/>
              </a:ext>
            </a:extLst>
          </p:cNvPr>
          <p:cNvSpPr>
            <a:spLocks noGrp="1"/>
          </p:cNvSpPr>
          <p:nvPr>
            <p:ph type="title"/>
          </p:nvPr>
        </p:nvSpPr>
        <p:spPr>
          <a:xfrm>
            <a:off x="8961120" y="365125"/>
            <a:ext cx="3047186" cy="5810592"/>
          </a:xfrm>
        </p:spPr>
        <p:txBody>
          <a:bodyPr/>
          <a:lstStyle/>
          <a:p>
            <a:r>
              <a:rPr lang="en-US" dirty="0"/>
              <a:t>1718</a:t>
            </a:r>
            <a:br>
              <a:rPr lang="en-US" dirty="0"/>
            </a:br>
            <a:r>
              <a:rPr lang="en-US" dirty="0"/>
              <a:t>James </a:t>
            </a:r>
            <a:r>
              <a:rPr lang="en-US" dirty="0" err="1"/>
              <a:t>Puckle</a:t>
            </a:r>
            <a:br>
              <a:rPr lang="en-US" dirty="0"/>
            </a:br>
            <a:br>
              <a:rPr lang="en-US" dirty="0"/>
            </a:br>
            <a:r>
              <a:rPr lang="en-US" dirty="0"/>
              <a:t>First specification drawing for a patent </a:t>
            </a:r>
          </a:p>
        </p:txBody>
      </p:sp>
      <p:pic>
        <p:nvPicPr>
          <p:cNvPr id="1026" name="Picture 2">
            <a:extLst>
              <a:ext uri="{FF2B5EF4-FFF2-40B4-BE49-F238E27FC236}">
                <a16:creationId xmlns:a16="http://schemas.microsoft.com/office/drawing/2014/main" id="{3B31873D-E309-8673-D288-A3FEA90294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694" y="121715"/>
            <a:ext cx="8623949" cy="661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3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E7D3-071C-D00E-79B1-ECE34F58C264}"/>
              </a:ext>
            </a:extLst>
          </p:cNvPr>
          <p:cNvSpPr>
            <a:spLocks noGrp="1"/>
          </p:cNvSpPr>
          <p:nvPr>
            <p:ph type="title"/>
          </p:nvPr>
        </p:nvSpPr>
        <p:spPr/>
        <p:txBody>
          <a:bodyPr>
            <a:normAutofit fontScale="90000"/>
          </a:bodyPr>
          <a:lstStyle/>
          <a:p>
            <a:r>
              <a:rPr lang="en-US" b="0" i="0" u="none" strike="noStrike" dirty="0">
                <a:effectLst/>
                <a:latin typeface="Arial" panose="020B0604020202020204" pitchFamily="34" charset="0"/>
                <a:hlinkClick r:id="rId2" tooltip="United States Constitution">
                  <a:extLst>
                    <a:ext uri="{A12FA001-AC4F-418D-AE19-62706E023703}">
                      <ahyp:hlinkClr xmlns:ahyp="http://schemas.microsoft.com/office/drawing/2018/hyperlinkcolor" val="tx"/>
                    </a:ext>
                  </a:extLst>
                </a:hlinkClick>
              </a:rPr>
              <a:t>The Constitution of the United States</a:t>
            </a:r>
            <a:r>
              <a:rPr lang="en-US" b="0" i="0" dirty="0">
                <a:effectLst/>
                <a:latin typeface="Arial" panose="020B0604020202020204" pitchFamily="34" charset="0"/>
              </a:rPr>
              <a:t>,</a:t>
            </a:r>
            <a:r>
              <a:rPr lang="en-US" b="0" i="0" dirty="0">
                <a:solidFill>
                  <a:srgbClr val="202122"/>
                </a:solidFill>
                <a:effectLst/>
                <a:latin typeface="Arial" panose="020B0604020202020204" pitchFamily="34" charset="0"/>
              </a:rPr>
              <a:t> first adopted on September 17, 1787, had a provision for protecting intellectual properties.</a:t>
            </a:r>
            <a:endParaRPr lang="en-US" dirty="0"/>
          </a:p>
        </p:txBody>
      </p:sp>
      <p:sp>
        <p:nvSpPr>
          <p:cNvPr id="3" name="Content Placeholder 2">
            <a:extLst>
              <a:ext uri="{FF2B5EF4-FFF2-40B4-BE49-F238E27FC236}">
                <a16:creationId xmlns:a16="http://schemas.microsoft.com/office/drawing/2014/main" id="{7BDE21D2-7970-1787-6919-7D7A9C97A569}"/>
              </a:ext>
            </a:extLst>
          </p:cNvPr>
          <p:cNvSpPr>
            <a:spLocks noGrp="1"/>
          </p:cNvSpPr>
          <p:nvPr>
            <p:ph idx="1"/>
          </p:nvPr>
        </p:nvSpPr>
        <p:spPr/>
        <p:txBody>
          <a:bodyPr>
            <a:normAutofit fontScale="92500" lnSpcReduction="10000"/>
          </a:bodyPr>
          <a:lstStyle/>
          <a:p>
            <a:pPr algn="l"/>
            <a:r>
              <a:rPr lang="en-US" sz="4400" b="0" i="0" dirty="0">
                <a:solidFill>
                  <a:schemeClr val="accent1"/>
                </a:solidFill>
                <a:effectLst/>
                <a:latin typeface="Arial" panose="020B0604020202020204" pitchFamily="34" charset="0"/>
              </a:rPr>
              <a:t>. </a:t>
            </a:r>
          </a:p>
          <a:p>
            <a:pPr algn="l"/>
            <a:r>
              <a:rPr lang="en-US" sz="4400" b="0" i="0" dirty="0">
                <a:solidFill>
                  <a:schemeClr val="accent1"/>
                </a:solidFill>
                <a:effectLst/>
                <a:latin typeface="Arial" panose="020B0604020202020204" pitchFamily="34" charset="0"/>
              </a:rPr>
              <a:t>Article I, Section 8:</a:t>
            </a:r>
          </a:p>
          <a:p>
            <a:pPr algn="l"/>
            <a:r>
              <a:rPr lang="en-US" sz="4400" b="0" i="0" dirty="0">
                <a:solidFill>
                  <a:schemeClr val="accent1"/>
                </a:solidFill>
                <a:effectLst/>
                <a:latin typeface="Arial" panose="020B0604020202020204" pitchFamily="34" charset="0"/>
              </a:rPr>
              <a:t>"The Congress shall have Power ... To promote the Progress of Science and useful Arts, by securing for limited Times to Authors and Inventors the exclusive Right to their respective Writings and Discoveries."</a:t>
            </a:r>
          </a:p>
          <a:p>
            <a:endParaRPr lang="en-US" dirty="0"/>
          </a:p>
        </p:txBody>
      </p:sp>
    </p:spTree>
    <p:extLst>
      <p:ext uri="{BB962C8B-B14F-4D97-AF65-F5344CB8AC3E}">
        <p14:creationId xmlns:p14="http://schemas.microsoft.com/office/powerpoint/2010/main" val="385434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514F-27F0-2639-7BEB-6FA0F0CC4F65}"/>
              </a:ext>
            </a:extLst>
          </p:cNvPr>
          <p:cNvSpPr>
            <a:spLocks noGrp="1"/>
          </p:cNvSpPr>
          <p:nvPr>
            <p:ph type="title"/>
          </p:nvPr>
        </p:nvSpPr>
        <p:spPr>
          <a:xfrm>
            <a:off x="198784" y="365125"/>
            <a:ext cx="3220278" cy="6194701"/>
          </a:xfrm>
        </p:spPr>
        <p:txBody>
          <a:bodyPr>
            <a:normAutofit fontScale="90000"/>
          </a:bodyPr>
          <a:lstStyle/>
          <a:p>
            <a:r>
              <a:rPr lang="en-US" sz="3200" b="0" i="0" dirty="0">
                <a:solidFill>
                  <a:srgbClr val="202122"/>
                </a:solidFill>
                <a:effectLst/>
                <a:latin typeface="Arial" panose="020B0604020202020204" pitchFamily="34" charset="0"/>
              </a:rPr>
              <a:t>First paten</a:t>
            </a:r>
            <a:r>
              <a:rPr lang="en-US" sz="3200" dirty="0">
                <a:solidFill>
                  <a:srgbClr val="202122"/>
                </a:solidFill>
                <a:latin typeface="Arial" panose="020B0604020202020204" pitchFamily="34" charset="0"/>
              </a:rPr>
              <a:t>t:</a:t>
            </a:r>
            <a:r>
              <a:rPr lang="en-US" sz="3200" b="0" i="0" dirty="0">
                <a:solidFill>
                  <a:srgbClr val="202122"/>
                </a:solidFill>
                <a:effectLst/>
                <a:latin typeface="Arial" panose="020B0604020202020204" pitchFamily="34" charset="0"/>
              </a:rPr>
              <a:t> granted to </a:t>
            </a:r>
            <a:r>
              <a:rPr lang="en-US" sz="3200" b="0" i="0" dirty="0">
                <a:effectLst/>
                <a:latin typeface="Arial" panose="020B0604020202020204" pitchFamily="34" charset="0"/>
              </a:rPr>
              <a:t>Samuel Hopkins, </a:t>
            </a:r>
            <a:r>
              <a:rPr lang="en-US" sz="3200" dirty="0">
                <a:latin typeface="Arial" panose="020B0604020202020204" pitchFamily="34" charset="0"/>
              </a:rPr>
              <a:t> V</a:t>
            </a:r>
            <a:r>
              <a:rPr lang="en-US" sz="3200" b="0" i="0" dirty="0">
                <a:solidFill>
                  <a:srgbClr val="202122"/>
                </a:solidFill>
                <a:effectLst/>
                <a:latin typeface="Arial" panose="020B0604020202020204" pitchFamily="34" charset="0"/>
              </a:rPr>
              <a:t>T</a:t>
            </a:r>
            <a:br>
              <a:rPr lang="en-US" sz="3200" b="0" i="0" dirty="0">
                <a:solidFill>
                  <a:srgbClr val="202122"/>
                </a:solidFill>
                <a:effectLst/>
                <a:latin typeface="Arial" panose="020B0604020202020204" pitchFamily="34" charset="0"/>
              </a:rPr>
            </a:br>
            <a:br>
              <a:rPr lang="en-US" sz="3200" b="0" i="0" dirty="0">
                <a:solidFill>
                  <a:srgbClr val="202122"/>
                </a:solidFill>
                <a:effectLst/>
                <a:latin typeface="Arial" panose="020B0604020202020204" pitchFamily="34" charset="0"/>
              </a:rPr>
            </a:br>
            <a:r>
              <a:rPr lang="en-US" sz="3200" b="0" i="0" dirty="0">
                <a:solidFill>
                  <a:srgbClr val="202122"/>
                </a:solidFill>
                <a:effectLst/>
                <a:latin typeface="Arial" panose="020B0604020202020204" pitchFamily="34" charset="0"/>
              </a:rPr>
              <a:t> for the "making of </a:t>
            </a:r>
            <a:r>
              <a:rPr lang="en-US" sz="3200" b="0" i="0" strike="noStrike" dirty="0">
                <a:effectLst/>
                <a:latin typeface="Arial" panose="020B0604020202020204" pitchFamily="34" charset="0"/>
                <a:hlinkClick r:id="rId2" tooltip="Potash">
                  <a:extLst>
                    <a:ext uri="{A12FA001-AC4F-418D-AE19-62706E023703}">
                      <ahyp:hlinkClr xmlns:ahyp="http://schemas.microsoft.com/office/drawing/2018/hyperlinkcolor" val="tx"/>
                    </a:ext>
                  </a:extLst>
                </a:hlinkClick>
              </a:rPr>
              <a:t>pot ash and pearl ash</a:t>
            </a:r>
            <a:r>
              <a:rPr lang="en-US" sz="3200" b="0" i="0" dirty="0">
                <a:effectLst/>
                <a:latin typeface="Arial" panose="020B0604020202020204" pitchFamily="34" charset="0"/>
              </a:rPr>
              <a:t> </a:t>
            </a:r>
            <a:r>
              <a:rPr lang="en-US" sz="3200" b="0" i="0" dirty="0">
                <a:solidFill>
                  <a:srgbClr val="202122"/>
                </a:solidFill>
                <a:effectLst/>
                <a:latin typeface="Arial" panose="020B0604020202020204" pitchFamily="34" charset="0"/>
              </a:rPr>
              <a:t>by a new apparatus and process".</a:t>
            </a:r>
            <a:br>
              <a:rPr lang="en-US" sz="3200" b="0" i="0" dirty="0">
                <a:solidFill>
                  <a:srgbClr val="202122"/>
                </a:solidFill>
                <a:effectLst/>
                <a:latin typeface="Arial" panose="020B0604020202020204" pitchFamily="34" charset="0"/>
              </a:rPr>
            </a:br>
            <a:br>
              <a:rPr lang="en-US" sz="3200" b="0" i="0" dirty="0">
                <a:solidFill>
                  <a:srgbClr val="202122"/>
                </a:solidFill>
                <a:effectLst/>
                <a:latin typeface="Arial" panose="020B0604020202020204" pitchFamily="34" charset="0"/>
              </a:rPr>
            </a:br>
            <a:r>
              <a:rPr lang="en-US" sz="3200" b="0" i="0" dirty="0">
                <a:solidFill>
                  <a:srgbClr val="202122"/>
                </a:solidFill>
                <a:effectLst/>
                <a:latin typeface="Arial" panose="020B0604020202020204" pitchFamily="34" charset="0"/>
              </a:rPr>
              <a:t>(Potassium salts</a:t>
            </a:r>
            <a:br>
              <a:rPr lang="en-US" sz="3200" b="0" i="0" dirty="0">
                <a:solidFill>
                  <a:srgbClr val="202122"/>
                </a:solidFill>
                <a:effectLst/>
                <a:latin typeface="Arial" panose="020B0604020202020204" pitchFamily="34" charset="0"/>
              </a:rPr>
            </a:br>
            <a:r>
              <a:rPr lang="en-US" sz="3200" b="0" i="0" dirty="0">
                <a:solidFill>
                  <a:srgbClr val="202122"/>
                </a:solidFill>
                <a:effectLst/>
                <a:latin typeface="Arial" panose="020B0604020202020204" pitchFamily="34" charset="0"/>
              </a:rPr>
              <a:t>for fertilizer, lye and saltpeter)</a:t>
            </a:r>
            <a:endParaRPr lang="en-US" sz="3200" dirty="0"/>
          </a:p>
        </p:txBody>
      </p:sp>
      <p:pic>
        <p:nvPicPr>
          <p:cNvPr id="2050" name="Picture 2">
            <a:extLst>
              <a:ext uri="{FF2B5EF4-FFF2-40B4-BE49-F238E27FC236}">
                <a16:creationId xmlns:a16="http://schemas.microsoft.com/office/drawing/2014/main" id="{BD74870F-E3A2-76D5-63F9-62540ECCCA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7317" y="60583"/>
            <a:ext cx="8454683" cy="669329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44E138A-945C-3008-F3A5-248604477BB4}"/>
              </a:ext>
            </a:extLst>
          </p:cNvPr>
          <p:cNvSpPr/>
          <p:nvPr/>
        </p:nvSpPr>
        <p:spPr>
          <a:xfrm>
            <a:off x="11427158" y="4659085"/>
            <a:ext cx="2963755"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89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38D3-14B0-C3AB-C483-355EC9D06482}"/>
              </a:ext>
            </a:extLst>
          </p:cNvPr>
          <p:cNvSpPr>
            <a:spLocks noGrp="1"/>
          </p:cNvSpPr>
          <p:nvPr>
            <p:ph type="title"/>
          </p:nvPr>
        </p:nvSpPr>
        <p:spPr>
          <a:xfrm>
            <a:off x="587828" y="365125"/>
            <a:ext cx="3636301" cy="6130925"/>
          </a:xfrm>
        </p:spPr>
        <p:txBody>
          <a:bodyPr>
            <a:normAutofit fontScale="90000"/>
          </a:bodyPr>
          <a:lstStyle/>
          <a:p>
            <a:r>
              <a:rPr lang="en-US" sz="6600" b="1" dirty="0"/>
              <a:t>  </a:t>
            </a:r>
            <a:r>
              <a:rPr lang="en-US" sz="9600" b="1" dirty="0"/>
              <a:t>1794</a:t>
            </a:r>
            <a:br>
              <a:rPr lang="en-US" sz="9600" b="1" dirty="0"/>
            </a:br>
            <a:r>
              <a:rPr lang="en-US" sz="7300" b="1" dirty="0"/>
              <a:t>Famous</a:t>
            </a:r>
            <a:br>
              <a:rPr lang="en-US" sz="7300" b="1" dirty="0"/>
            </a:br>
            <a:r>
              <a:rPr lang="en-US" sz="7300" b="1" dirty="0"/>
              <a:t>cotton</a:t>
            </a:r>
            <a:br>
              <a:rPr lang="en-US" sz="7300" b="1" dirty="0"/>
            </a:br>
            <a:r>
              <a:rPr lang="en-US" sz="7300" b="1" dirty="0"/>
              <a:t>engine</a:t>
            </a:r>
            <a:br>
              <a:rPr lang="en-US" sz="7300" b="1" dirty="0"/>
            </a:br>
            <a:r>
              <a:rPr lang="en-US" sz="7300" b="1" dirty="0"/>
              <a:t>by Eli Whitney</a:t>
            </a:r>
          </a:p>
        </p:txBody>
      </p:sp>
      <p:pic>
        <p:nvPicPr>
          <p:cNvPr id="3074" name="Picture 2">
            <a:extLst>
              <a:ext uri="{FF2B5EF4-FFF2-40B4-BE49-F238E27FC236}">
                <a16:creationId xmlns:a16="http://schemas.microsoft.com/office/drawing/2014/main" id="{1A2DB7D6-08C9-842E-CFF9-52F148E287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4130" y="-445881"/>
            <a:ext cx="7967870" cy="730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3A01-C892-93E6-803C-E55AE76E6CD1}"/>
              </a:ext>
            </a:extLst>
          </p:cNvPr>
          <p:cNvSpPr>
            <a:spLocks noGrp="1"/>
          </p:cNvSpPr>
          <p:nvPr>
            <p:ph type="title"/>
          </p:nvPr>
        </p:nvSpPr>
        <p:spPr>
          <a:xfrm>
            <a:off x="838200" y="-66675"/>
            <a:ext cx="10515600" cy="1520393"/>
          </a:xfrm>
        </p:spPr>
        <p:txBody>
          <a:bodyPr>
            <a:normAutofit/>
          </a:bodyPr>
          <a:lstStyle/>
          <a:p>
            <a:r>
              <a:rPr lang="en-US" b="1" dirty="0"/>
              <a:t>First Medicinal Patent</a:t>
            </a:r>
            <a:br>
              <a:rPr lang="en-US" b="1" dirty="0"/>
            </a:br>
            <a:r>
              <a:rPr lang="en-US" b="1" dirty="0"/>
              <a:t>LEE’S WINDHAM BILIOUS PILLS</a:t>
            </a:r>
          </a:p>
        </p:txBody>
      </p:sp>
      <p:pic>
        <p:nvPicPr>
          <p:cNvPr id="5" name="Content Placeholder 4" descr="Text, letter&#10;&#10;Description automatically generated">
            <a:extLst>
              <a:ext uri="{FF2B5EF4-FFF2-40B4-BE49-F238E27FC236}">
                <a16:creationId xmlns:a16="http://schemas.microsoft.com/office/drawing/2014/main" id="{41E1994F-5E8F-0765-BBBE-054D966236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713" y="1535834"/>
            <a:ext cx="4097361" cy="5240609"/>
          </a:xfrm>
        </p:spPr>
      </p:pic>
      <p:pic>
        <p:nvPicPr>
          <p:cNvPr id="7" name="Picture 6" descr="A picture containing text, newspaper&#10;&#10;Description automatically generated">
            <a:extLst>
              <a:ext uri="{FF2B5EF4-FFF2-40B4-BE49-F238E27FC236}">
                <a16:creationId xmlns:a16="http://schemas.microsoft.com/office/drawing/2014/main" id="{1A2F9D68-21A8-6EE4-169A-899C2C90D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25" y="1453718"/>
            <a:ext cx="6460521" cy="5581467"/>
          </a:xfrm>
          <a:prstGeom prst="rect">
            <a:avLst/>
          </a:prstGeom>
        </p:spPr>
      </p:pic>
    </p:spTree>
    <p:extLst>
      <p:ext uri="{BB962C8B-B14F-4D97-AF65-F5344CB8AC3E}">
        <p14:creationId xmlns:p14="http://schemas.microsoft.com/office/powerpoint/2010/main" val="1330189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466</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WINDHAM -WILLIMANTIC  PATENTS #1  A Brief History of Patents in the United States</vt:lpstr>
      <vt:lpstr>PowerPoint Presentation</vt:lpstr>
      <vt:lpstr>The United States Patent Process</vt:lpstr>
      <vt:lpstr>The 1st Patent (unofficially) 1641</vt:lpstr>
      <vt:lpstr>1718 James Puckle  First specification drawing for a patent </vt:lpstr>
      <vt:lpstr>The Constitution of the United States, first adopted on September 17, 1787, had a provision for protecting intellectual properties.</vt:lpstr>
      <vt:lpstr>First patent: granted to Samuel Hopkins,  VT   for the "making of pot ash and pearl ash by a new apparatus and process".  (Potassium salts for fertilizer, lye and saltpeter)</vt:lpstr>
      <vt:lpstr>  1794 Famous cotton engine by Eli Whitney</vt:lpstr>
      <vt:lpstr>First Medicinal Patent LEE’S WINDHAM BILIOUS PILLS</vt:lpstr>
      <vt:lpstr>U.S. Patent Office Burned 1836</vt:lpstr>
      <vt:lpstr>PowerPoint Presentation</vt:lpstr>
      <vt:lpstr>Hall of  Models  or the  Old Model Museum until 1960s</vt:lpstr>
      <vt:lpstr>PowerPoint Presentation</vt:lpstr>
      <vt:lpstr>PowerPoint Presentation</vt:lpstr>
      <vt:lpstr>PowerPoint Presentation</vt:lpstr>
      <vt:lpstr>PowerPoint Presentation</vt:lpstr>
      <vt:lpstr>Current Application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York</dc:creator>
  <cp:lastModifiedBy>Bev York</cp:lastModifiedBy>
  <cp:revision>15</cp:revision>
  <dcterms:created xsi:type="dcterms:W3CDTF">2023-03-08T21:21:21Z</dcterms:created>
  <dcterms:modified xsi:type="dcterms:W3CDTF">2024-05-14T02:14:40Z</dcterms:modified>
</cp:coreProperties>
</file>