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4" r:id="rId4"/>
    <p:sldId id="282" r:id="rId5"/>
    <p:sldId id="264" r:id="rId6"/>
    <p:sldId id="271" r:id="rId7"/>
    <p:sldId id="270" r:id="rId8"/>
    <p:sldId id="280" r:id="rId9"/>
    <p:sldId id="277" r:id="rId10"/>
    <p:sldId id="283" r:id="rId11"/>
    <p:sldId id="262" r:id="rId12"/>
    <p:sldId id="273" r:id="rId13"/>
    <p:sldId id="285" r:id="rId14"/>
    <p:sldId id="272" r:id="rId15"/>
    <p:sldId id="259" r:id="rId16"/>
    <p:sldId id="275" r:id="rId17"/>
    <p:sldId id="276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B0EE8-A701-460F-AB99-5CCC7921DF2E}" v="7" dt="2023-03-18T02:31:56.5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624C-40AD-400E-5521-4B821365D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37AF90-4B1C-5EE9-2F93-F79BCFC39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3F9A-F162-F29F-8B36-87E6FB988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DA3A-6704-47FE-8AF0-3EC0962D49A6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1B9-E67C-9A33-579A-2AF4B920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12AC5-6442-1D1C-2618-0F2F30839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3C5D0-EC98-42CF-8CA5-684641F3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91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8AEF-90EF-9F7B-EBBC-56691226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069C4-0CA7-BC39-8EFC-25B2F6660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4CE93-3CEC-9ECA-CB54-8E717504F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DA3A-6704-47FE-8AF0-3EC0962D49A6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50B27-F9F2-0FEE-B28A-DE0C6CC34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3F922-E5B1-4938-33CE-BAAC8C96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3C5D0-EC98-42CF-8CA5-684641F3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49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7586B3-847F-D0AC-BC34-7D2208CE9F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4E86B-8DC0-D3F2-CC5B-274C93BB6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A5247-FC5C-2649-9ED0-20279EC43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DA3A-6704-47FE-8AF0-3EC0962D49A6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F9D99-0FE6-B4C0-AD9E-1B54557D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95AEB-DA02-73FA-A4CA-201958847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3C5D0-EC98-42CF-8CA5-684641F3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48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FA995-1BFF-47EF-6A4A-D264877DC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815EE-C85A-4EED-1FC1-E25C64E5C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C0A52-E1B2-4A12-90D1-5A550C351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DA3A-6704-47FE-8AF0-3EC0962D49A6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453BB-006B-1DD2-9576-8BEEE6D16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B65AF-E848-85A9-AB88-46218DDE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3C5D0-EC98-42CF-8CA5-684641F3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62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84F25-2452-0A64-42F6-0DD804572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6895E-B652-8777-42F0-9211CFBC1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111C0-E134-7D27-E2FA-561F4FB7C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DA3A-6704-47FE-8AF0-3EC0962D49A6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1252D-CC91-A141-1E19-5FF5E9548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64D3B-8292-A371-C5B7-F41FAE90B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3C5D0-EC98-42CF-8CA5-684641F3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6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70D5B-B850-17C7-DA62-054975386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7CAAE-AB41-EDD4-16BD-CD1C209D2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BBDA6-DCAF-5D85-01A3-FF4B2356F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6052A-CEB4-24EA-5B42-B76CF9530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DA3A-6704-47FE-8AF0-3EC0962D49A6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F5B19-FFB0-9817-4CA9-20B68D2E5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3D7A4-72E0-A373-5C90-02C5297C3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3C5D0-EC98-42CF-8CA5-684641F3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98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D069-AB1F-CE0F-9A27-32EFCD04B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4B4A7-7D23-9D8D-095C-A3780561C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F69587-1737-0629-DDEE-9ACBCF3B2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09CF46-4645-CD08-3C11-09098521E5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FAD536-44F5-D1A2-EA16-7C1E8A676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6F5FFC-8DEA-EF9B-4C78-384A043F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DA3A-6704-47FE-8AF0-3EC0962D49A6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4C873D-6A2D-73D4-ECE7-2550F6834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89BA05-4BAE-AABA-96DF-69D57EA2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3C5D0-EC98-42CF-8CA5-684641F3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9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11265-F320-7D2C-B341-D9B2993F4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972BBF-3241-7EBD-019E-89FB7040A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DA3A-6704-47FE-8AF0-3EC0962D49A6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B69374-F276-2447-D9C4-7CFDD5CF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E7E481-29B0-6E5D-912B-E6832FB6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3C5D0-EC98-42CF-8CA5-684641F3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4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C520C-C9C8-67BB-92B6-3B6F1591E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DA3A-6704-47FE-8AF0-3EC0962D49A6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731F7-7811-0DF0-DC95-83E688F1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3FD5-2D08-53D4-C1C8-FB1A4AA17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3C5D0-EC98-42CF-8CA5-684641F3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3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5CF7B-C6F4-74E3-C7FC-D11413BE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70499-A422-7769-ED34-D9DA64E3F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27725-48DA-DF37-6610-39DE8B53F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13D1B-AE15-C9E7-7045-8D2AD15F9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DA3A-6704-47FE-8AF0-3EC0962D49A6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34CA9-B38B-7BE9-89FB-04991981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F7016-68AF-EB70-EC86-F6E726A11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3C5D0-EC98-42CF-8CA5-684641F3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2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8CC2-412D-DFB1-0C10-6F1AC64A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9FA7F9-D4DF-C173-EB49-8F5F0F3F5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95977-67EC-F34C-AD87-404D68B08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EF0AA-7489-6B32-F2DF-849FA046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DA3A-6704-47FE-8AF0-3EC0962D49A6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F1EEF-8C0A-811E-95F6-F4C7D877A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44A4C-251E-401B-BB43-8CB3C3058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3C5D0-EC98-42CF-8CA5-684641F3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4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CE702F-BC8F-BAB4-F836-4472A3DA7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EA4A7-BFEB-3F4E-4E04-C7BB5460B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E2D4A-5D41-4D9D-50F8-1DC312678C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4DA3A-6704-47FE-8AF0-3EC0962D49A6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E9D4D-8225-120F-D421-50205599F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48786-810A-743D-9FE2-200C26D14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3C5D0-EC98-42CF-8CA5-684641F3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2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C476-F8B0-7B79-5C3E-DF30186AD4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450"/>
            <a:ext cx="9144000" cy="2265363"/>
          </a:xfrm>
        </p:spPr>
        <p:txBody>
          <a:bodyPr/>
          <a:lstStyle/>
          <a:p>
            <a:r>
              <a:rPr lang="en-US" b="1" dirty="0"/>
              <a:t>WINDHAM - WILLIMANTIC PATENTS #4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EFB43E-7D95-B35B-C12A-E6E1D42D2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725" y="2571750"/>
            <a:ext cx="10201275" cy="3790950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Lee’s Bilious Pills</a:t>
            </a:r>
          </a:p>
          <a:p>
            <a:r>
              <a:rPr lang="en-US" sz="3000" dirty="0"/>
              <a:t>McCollum’s Cracker Machine</a:t>
            </a:r>
          </a:p>
          <a:p>
            <a:r>
              <a:rPr lang="en-US" sz="3000" dirty="0"/>
              <a:t>Dr. Hamlin’s Cider Machine</a:t>
            </a:r>
          </a:p>
          <a:p>
            <a:r>
              <a:rPr lang="en-US" sz="3000" dirty="0" err="1"/>
              <a:t>Chesbro’s</a:t>
            </a:r>
            <a:r>
              <a:rPr lang="en-US" sz="3000" dirty="0"/>
              <a:t> Sugar Crusher</a:t>
            </a:r>
          </a:p>
          <a:p>
            <a:r>
              <a:rPr lang="en-US" sz="3000" dirty="0"/>
              <a:t>Purington’s Cash Register Locking Drawer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>
                <a:solidFill>
                  <a:srgbClr val="FF0000"/>
                </a:solidFill>
              </a:rPr>
              <a:t>Funding provided by the CT Humanities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Inspired by the Connecticut Patent Project at the Connecticut State Library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EB208-2AE7-DFD5-7093-A29E203D6E36}"/>
              </a:ext>
            </a:extLst>
          </p:cNvPr>
          <p:cNvSpPr txBox="1"/>
          <p:nvPr/>
        </p:nvSpPr>
        <p:spPr>
          <a:xfrm>
            <a:off x="3048000" y="29673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32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138B-8BB1-D85A-7FC5-E83B454CE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n old wooden machine in a room&#10;&#10;Description automatically generated">
            <a:extLst>
              <a:ext uri="{FF2B5EF4-FFF2-40B4-BE49-F238E27FC236}">
                <a16:creationId xmlns:a16="http://schemas.microsoft.com/office/drawing/2014/main" id="{C50CA57C-4B6A-E684-240D-005F63F17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6" y="116024"/>
            <a:ext cx="4999644" cy="7518264"/>
          </a:xfrm>
        </p:spPr>
      </p:pic>
      <p:pic>
        <p:nvPicPr>
          <p:cNvPr id="7" name="Picture 6" descr="An old wooden juice press&#10;&#10;Description automatically generated">
            <a:extLst>
              <a:ext uri="{FF2B5EF4-FFF2-40B4-BE49-F238E27FC236}">
                <a16:creationId xmlns:a16="http://schemas.microsoft.com/office/drawing/2014/main" id="{DE875615-947F-1A6D-B650-03DFC22C4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694" y="-1846635"/>
            <a:ext cx="5333019" cy="94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89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75AD-245B-E56C-EBD8-0597EC885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rawing of a ball and a ball&#10;&#10;Description automatically generated with medium confidence">
            <a:extLst>
              <a:ext uri="{FF2B5EF4-FFF2-40B4-BE49-F238E27FC236}">
                <a16:creationId xmlns:a16="http://schemas.microsoft.com/office/drawing/2014/main" id="{1C3F3EF4-B049-F55C-1C4B-79B88B8D3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1977" y="965201"/>
            <a:ext cx="6896101" cy="5172075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40CF151-8366-E596-AACB-55FFBE58C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752" y="2023269"/>
            <a:ext cx="3095625" cy="464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D395912-3193-21AD-DC01-5F86EE68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674" y="203877"/>
            <a:ext cx="4488655" cy="297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21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7F012-8646-089C-DA61-1B7A0FA63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020"/>
          </a:xfrm>
        </p:spPr>
        <p:txBody>
          <a:bodyPr/>
          <a:lstStyle/>
          <a:p>
            <a:r>
              <a:rPr lang="en-US" dirty="0" err="1"/>
              <a:t>Chesbro’s</a:t>
            </a:r>
            <a:r>
              <a:rPr lang="en-US" dirty="0"/>
              <a:t> Pharmacy</a:t>
            </a:r>
          </a:p>
        </p:txBody>
      </p:sp>
      <p:pic>
        <p:nvPicPr>
          <p:cNvPr id="5" name="Content Placeholder 4" descr="A picture containing building, black and white, furniture, table&#10;&#10;Description automatically generated">
            <a:extLst>
              <a:ext uri="{FF2B5EF4-FFF2-40B4-BE49-F238E27FC236}">
                <a16:creationId xmlns:a16="http://schemas.microsoft.com/office/drawing/2014/main" id="{BF5E6056-5169-7872-2CF2-0284C82DC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0" y="1343179"/>
            <a:ext cx="8203503" cy="5873548"/>
          </a:xfrm>
        </p:spPr>
      </p:pic>
      <p:pic>
        <p:nvPicPr>
          <p:cNvPr id="7" name="Picture 6" descr="A close-up of a bottle&#10;&#10;Description automatically generated with medium confidence">
            <a:extLst>
              <a:ext uri="{FF2B5EF4-FFF2-40B4-BE49-F238E27FC236}">
                <a16:creationId xmlns:a16="http://schemas.microsoft.com/office/drawing/2014/main" id="{95013BE3-9FF3-1860-F1C5-3DD470F06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63" y="-56272"/>
            <a:ext cx="3685737" cy="727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5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02A76-C7FC-939B-E96C-E6D9780C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crying with a spoon in her mouth&#10;&#10;Description automatically generated">
            <a:extLst>
              <a:ext uri="{FF2B5EF4-FFF2-40B4-BE49-F238E27FC236}">
                <a16:creationId xmlns:a16="http://schemas.microsoft.com/office/drawing/2014/main" id="{4DFADA3E-E8F4-74B6-0DFF-509FD9869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27" y="66675"/>
            <a:ext cx="9944101" cy="6629400"/>
          </a:xfrm>
        </p:spPr>
      </p:pic>
    </p:spTree>
    <p:extLst>
      <p:ext uri="{BB962C8B-B14F-4D97-AF65-F5344CB8AC3E}">
        <p14:creationId xmlns:p14="http://schemas.microsoft.com/office/powerpoint/2010/main" val="3849863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95A95-1A93-FED4-1C9B-52D294D4B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57675" cy="4892675"/>
          </a:xfrm>
        </p:spPr>
        <p:txBody>
          <a:bodyPr/>
          <a:lstStyle/>
          <a:p>
            <a:r>
              <a:rPr lang="en-US" dirty="0" err="1"/>
              <a:t>Chesbro</a:t>
            </a:r>
            <a:r>
              <a:rPr lang="en-US" dirty="0"/>
              <a:t> needed to crush sugar to</a:t>
            </a:r>
            <a:br>
              <a:rPr lang="en-US" dirty="0"/>
            </a:br>
            <a:r>
              <a:rPr lang="en-US" dirty="0"/>
              <a:t>add it to medicines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030B0F-4DD4-6F45-8401-AEBCC4A7F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4161" y="-161633"/>
            <a:ext cx="5115261" cy="7514143"/>
          </a:xfrm>
        </p:spPr>
      </p:pic>
    </p:spTree>
    <p:extLst>
      <p:ext uri="{BB962C8B-B14F-4D97-AF65-F5344CB8AC3E}">
        <p14:creationId xmlns:p14="http://schemas.microsoft.com/office/powerpoint/2010/main" val="4005626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5B97-EA29-1947-5DE4-CDCAB6B0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48532" cy="4586703"/>
          </a:xfrm>
        </p:spPr>
        <p:txBody>
          <a:bodyPr/>
          <a:lstStyle/>
          <a:p>
            <a:r>
              <a:rPr lang="en-US" dirty="0"/>
              <a:t>Ernest P. </a:t>
            </a:r>
            <a:r>
              <a:rPr lang="en-US" dirty="0" err="1"/>
              <a:t>Chesbro</a:t>
            </a:r>
            <a:br>
              <a:rPr lang="en-US" dirty="0"/>
            </a:br>
            <a:r>
              <a:rPr lang="en-US" dirty="0"/>
              <a:t>1858- 1936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Chesbro</a:t>
            </a:r>
            <a:r>
              <a:rPr lang="en-US" dirty="0"/>
              <a:t> Bros Druggists</a:t>
            </a:r>
            <a:br>
              <a:rPr lang="en-US"/>
            </a:br>
            <a:r>
              <a:rPr lang="en-US"/>
              <a:t>automotive </a:t>
            </a:r>
            <a:r>
              <a:rPr lang="en-US" dirty="0"/>
              <a:t>dealer</a:t>
            </a:r>
          </a:p>
        </p:txBody>
      </p:sp>
      <p:pic>
        <p:nvPicPr>
          <p:cNvPr id="1026" name="Picture 2" descr="Larger memorial image loading...">
            <a:extLst>
              <a:ext uri="{FF2B5EF4-FFF2-40B4-BE49-F238E27FC236}">
                <a16:creationId xmlns:a16="http://schemas.microsoft.com/office/drawing/2014/main" id="{179DD31A-D019-F5BF-5B5D-753AE41101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980" y="3756920"/>
            <a:ext cx="320040" cy="48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rger memorial image loading...">
            <a:extLst>
              <a:ext uri="{FF2B5EF4-FFF2-40B4-BE49-F238E27FC236}">
                <a16:creationId xmlns:a16="http://schemas.microsoft.com/office/drawing/2014/main" id="{E8CA1DB3-4922-D86E-7E83-5FD42BFD4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002" y="140677"/>
            <a:ext cx="4491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215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1445F-1462-44F8-5B8C-27634B31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9EF3397-7735-F9C3-FFC0-74215C926D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09" y="0"/>
            <a:ext cx="5829771" cy="712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tique Cash Register In Old Fashioned General Store Stock Photo ...">
            <a:extLst>
              <a:ext uri="{FF2B5EF4-FFF2-40B4-BE49-F238E27FC236}">
                <a16:creationId xmlns:a16="http://schemas.microsoft.com/office/drawing/2014/main" id="{BCC36E42-0F77-FCF6-6F1F-714FC5A24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98" y="1027906"/>
            <a:ext cx="6622102" cy="441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482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060D-D295-E112-1E50-ECAF101B8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-2852583"/>
            <a:ext cx="5255899" cy="8224683"/>
          </a:xfrm>
        </p:spPr>
        <p:txBody>
          <a:bodyPr>
            <a:normAutofit/>
          </a:bodyPr>
          <a:lstStyle/>
          <a:p>
            <a:r>
              <a:rPr lang="en-US" dirty="0"/>
              <a:t>Frederick Purington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Till Alarm and Lock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433050B-7305-DD58-2033-A7672BBF6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0212" y="-683342"/>
            <a:ext cx="6507475" cy="8224683"/>
          </a:xfrm>
        </p:spPr>
      </p:pic>
      <p:pic>
        <p:nvPicPr>
          <p:cNvPr id="4" name="Picture 3" descr="A page of a document&#10;&#10;Description automatically generated">
            <a:extLst>
              <a:ext uri="{FF2B5EF4-FFF2-40B4-BE49-F238E27FC236}">
                <a16:creationId xmlns:a16="http://schemas.microsoft.com/office/drawing/2014/main" id="{365DF11C-0E23-4589-0C11-C92D056B4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229954"/>
            <a:ext cx="4668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88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B0286-CB9B-B274-BEA5-3EC0A347C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94" y="365125"/>
            <a:ext cx="3983872" cy="5824660"/>
          </a:xfrm>
        </p:spPr>
        <p:txBody>
          <a:bodyPr>
            <a:normAutofit/>
          </a:bodyPr>
          <a:lstStyle/>
          <a:p>
            <a:r>
              <a:rPr lang="en-US" dirty="0"/>
              <a:t>Frederick Purington  1800-1865 </a:t>
            </a:r>
            <a:br>
              <a:rPr lang="en-US" dirty="0"/>
            </a:br>
            <a:br>
              <a:rPr lang="en-US" dirty="0"/>
            </a:br>
            <a:r>
              <a:rPr lang="en-US"/>
              <a:t>Mary Purington          </a:t>
            </a:r>
            <a:r>
              <a:rPr lang="en-US" dirty="0"/>
              <a:t>1805 -1880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Old Willimantic Cemetery</a:t>
            </a:r>
          </a:p>
        </p:txBody>
      </p:sp>
      <p:pic>
        <p:nvPicPr>
          <p:cNvPr id="1026" name="Picture 2" descr="Larger memorial image loading...">
            <a:extLst>
              <a:ext uri="{FF2B5EF4-FFF2-40B4-BE49-F238E27FC236}">
                <a16:creationId xmlns:a16="http://schemas.microsoft.com/office/drawing/2014/main" id="{624E18C9-511D-A066-4B52-742FDF0663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27" y="1431097"/>
            <a:ext cx="3554539" cy="531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tombstone in a graveyard&#10;&#10;Description automatically generated with medium confidence">
            <a:extLst>
              <a:ext uri="{FF2B5EF4-FFF2-40B4-BE49-F238E27FC236}">
                <a16:creationId xmlns:a16="http://schemas.microsoft.com/office/drawing/2014/main" id="{9C42C1B4-5258-FE38-F97E-4A1A1D492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128" y="1255265"/>
            <a:ext cx="3983872" cy="567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28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1E773-D3F8-C684-C785-2CC4F8133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newspaper with a chart&#10;&#10;Description automatically generated with medium confidence">
            <a:extLst>
              <a:ext uri="{FF2B5EF4-FFF2-40B4-BE49-F238E27FC236}">
                <a16:creationId xmlns:a16="http://schemas.microsoft.com/office/drawing/2014/main" id="{46C2793E-734B-5358-22FC-0443ED44E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13" y="0"/>
            <a:ext cx="7872412" cy="6801248"/>
          </a:xfrm>
        </p:spPr>
      </p:pic>
    </p:spTree>
    <p:extLst>
      <p:ext uri="{BB962C8B-B14F-4D97-AF65-F5344CB8AC3E}">
        <p14:creationId xmlns:p14="http://schemas.microsoft.com/office/powerpoint/2010/main" val="2828209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D1108-6FDB-25A3-1156-A50C517CF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ottle of medicine on a table with Jack Daniel's in the background&#10;&#10;Description automatically generated">
            <a:extLst>
              <a:ext uri="{FF2B5EF4-FFF2-40B4-BE49-F238E27FC236}">
                <a16:creationId xmlns:a16="http://schemas.microsoft.com/office/drawing/2014/main" id="{97676E6E-D83C-4F8B-B0DD-CDA7B9E33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260" y="-256562"/>
            <a:ext cx="4352926" cy="4352926"/>
          </a:xfrm>
        </p:spPr>
      </p:pic>
      <p:pic>
        <p:nvPicPr>
          <p:cNvPr id="7" name="Picture 6" descr="A brown glass bottle with a label&#10;&#10;Description automatically generated">
            <a:extLst>
              <a:ext uri="{FF2B5EF4-FFF2-40B4-BE49-F238E27FC236}">
                <a16:creationId xmlns:a16="http://schemas.microsoft.com/office/drawing/2014/main" id="{CBEA4377-6A9E-80E3-8C82-7FF05D2B2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89" y="-256562"/>
            <a:ext cx="3848100" cy="4810125"/>
          </a:xfrm>
          <a:prstGeom prst="rect">
            <a:avLst/>
          </a:prstGeom>
        </p:spPr>
      </p:pic>
      <p:pic>
        <p:nvPicPr>
          <p:cNvPr id="9" name="Picture 8" descr="A close-up of a bottle&#10;&#10;Description automatically generated">
            <a:extLst>
              <a:ext uri="{FF2B5EF4-FFF2-40B4-BE49-F238E27FC236}">
                <a16:creationId xmlns:a16="http://schemas.microsoft.com/office/drawing/2014/main" id="{D691E22B-9848-9232-52C6-36FE4570F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451" y="-318881"/>
            <a:ext cx="2670902" cy="4965290"/>
          </a:xfrm>
          <a:prstGeom prst="rect">
            <a:avLst/>
          </a:prstGeom>
        </p:spPr>
      </p:pic>
      <p:pic>
        <p:nvPicPr>
          <p:cNvPr id="11" name="Picture 10" descr="A bottle of medicine with a label&#10;&#10;Description automatically generated">
            <a:extLst>
              <a:ext uri="{FF2B5EF4-FFF2-40B4-BE49-F238E27FC236}">
                <a16:creationId xmlns:a16="http://schemas.microsoft.com/office/drawing/2014/main" id="{A08E2D9D-FA93-9430-D994-FA198D353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34" y="3143129"/>
            <a:ext cx="2811464" cy="3748619"/>
          </a:xfrm>
          <a:prstGeom prst="rect">
            <a:avLst/>
          </a:prstGeom>
        </p:spPr>
      </p:pic>
      <p:pic>
        <p:nvPicPr>
          <p:cNvPr id="15" name="Picture 14" descr="A close-up of a bottle&#10;&#10;Description automatically generated">
            <a:extLst>
              <a:ext uri="{FF2B5EF4-FFF2-40B4-BE49-F238E27FC236}">
                <a16:creationId xmlns:a16="http://schemas.microsoft.com/office/drawing/2014/main" id="{BD211FF8-EE9F-3C98-C282-2240D79A9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40" y="2941640"/>
            <a:ext cx="2811465" cy="374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5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B83E4-4046-36EF-2546-56D15F132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ack and white page of a newspaper&#10;&#10;Description automatically generated">
            <a:extLst>
              <a:ext uri="{FF2B5EF4-FFF2-40B4-BE49-F238E27FC236}">
                <a16:creationId xmlns:a16="http://schemas.microsoft.com/office/drawing/2014/main" id="{08D3F97E-0413-5FCA-0DB5-7C3B9B992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3" y="211138"/>
            <a:ext cx="5359895" cy="843067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CF7D1C-F4D5-9751-A175-DEA710A3E0AF}"/>
              </a:ext>
            </a:extLst>
          </p:cNvPr>
          <p:cNvSpPr txBox="1"/>
          <p:nvPr/>
        </p:nvSpPr>
        <p:spPr>
          <a:xfrm>
            <a:off x="5845969" y="1255494"/>
            <a:ext cx="609093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Remedy against overcharge of bile</a:t>
            </a:r>
          </a:p>
          <a:p>
            <a:r>
              <a:rPr lang="en-US" sz="2800" b="1" dirty="0"/>
              <a:t>Remove pains in the head, stomach, bowels</a:t>
            </a:r>
          </a:p>
          <a:p>
            <a:r>
              <a:rPr lang="en-US" sz="2800" b="1" dirty="0"/>
              <a:t>Remove the grips and all obstructions</a:t>
            </a:r>
          </a:p>
          <a:p>
            <a:r>
              <a:rPr lang="en-US" sz="2800" b="1" dirty="0"/>
              <a:t>Help for the gravel, scurvy, cholic, jaundice, dropsy.</a:t>
            </a:r>
          </a:p>
          <a:p>
            <a:r>
              <a:rPr lang="en-US" sz="2800" b="1" dirty="0"/>
              <a:t>Remedy for sea sickness </a:t>
            </a:r>
          </a:p>
          <a:p>
            <a:r>
              <a:rPr lang="en-US" sz="2800" b="1" dirty="0"/>
              <a:t>Effective in preventing yellow fever</a:t>
            </a:r>
          </a:p>
          <a:p>
            <a:r>
              <a:rPr lang="en-US" sz="2800" b="1" dirty="0"/>
              <a:t>Prevent many diseases that seamen are afflicted with</a:t>
            </a:r>
          </a:p>
          <a:p>
            <a:endParaRPr lang="en-US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163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2D9EA-0A63-0B5E-F21A-C14E5C942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FFE7D0-DEE5-53CE-F8D0-455E41389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7774" y="-970540"/>
            <a:ext cx="5989983" cy="8799080"/>
          </a:xfrm>
        </p:spPr>
      </p:pic>
    </p:spTree>
    <p:extLst>
      <p:ext uri="{BB962C8B-B14F-4D97-AF65-F5344CB8AC3E}">
        <p14:creationId xmlns:p14="http://schemas.microsoft.com/office/powerpoint/2010/main" val="354536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8F0C-CC0D-9486-01E6-5C04C3C78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picture containing food, dough, indoor, kitchenware&#10;&#10;Description automatically generated">
            <a:extLst>
              <a:ext uri="{FF2B5EF4-FFF2-40B4-BE49-F238E27FC236}">
                <a16:creationId xmlns:a16="http://schemas.microsoft.com/office/drawing/2014/main" id="{BE9F9C44-82C2-1853-522D-DE722C7FD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" y="165800"/>
            <a:ext cx="11774658" cy="7601362"/>
          </a:xfrm>
        </p:spPr>
      </p:pic>
    </p:spTree>
    <p:extLst>
      <p:ext uri="{BB962C8B-B14F-4D97-AF65-F5344CB8AC3E}">
        <p14:creationId xmlns:p14="http://schemas.microsoft.com/office/powerpoint/2010/main" val="3884956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AB71B-6450-9E6B-1D9C-CB1D751AD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crackers on a surface&#10;&#10;Description automatically generated with low confidence">
            <a:extLst>
              <a:ext uri="{FF2B5EF4-FFF2-40B4-BE49-F238E27FC236}">
                <a16:creationId xmlns:a16="http://schemas.microsoft.com/office/drawing/2014/main" id="{A477CA39-B44B-3147-DAB7-08A9206A5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-2199860"/>
            <a:ext cx="10515599" cy="9207522"/>
          </a:xfrm>
        </p:spPr>
      </p:pic>
    </p:spTree>
    <p:extLst>
      <p:ext uri="{BB962C8B-B14F-4D97-AF65-F5344CB8AC3E}">
        <p14:creationId xmlns:p14="http://schemas.microsoft.com/office/powerpoint/2010/main" val="3080997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3E24B-E492-BA43-045D-D05BEABC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" y="365125"/>
            <a:ext cx="5017770" cy="4732655"/>
          </a:xfrm>
        </p:spPr>
        <p:txBody>
          <a:bodyPr>
            <a:normAutofit fontScale="90000"/>
          </a:bodyPr>
          <a:lstStyle/>
          <a:p>
            <a:r>
              <a:rPr lang="en-US" dirty="0"/>
              <a:t>Francis Treadwell</a:t>
            </a:r>
            <a:br>
              <a:rPr lang="en-US" dirty="0"/>
            </a:br>
            <a:r>
              <a:rPr lang="en-US" dirty="0"/>
              <a:t>and Henry McCollum</a:t>
            </a:r>
            <a:br>
              <a:rPr lang="en-US" dirty="0"/>
            </a:br>
            <a:r>
              <a:rPr lang="en-US" dirty="0"/>
              <a:t>invented and patented a machine for making the cylindrical strips of dough for the manufacture of crackers.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2AE049-9106-0CA8-D316-541804184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-870008"/>
            <a:ext cx="5707758" cy="8384501"/>
          </a:xfrm>
        </p:spPr>
      </p:pic>
    </p:spTree>
    <p:extLst>
      <p:ext uri="{BB962C8B-B14F-4D97-AF65-F5344CB8AC3E}">
        <p14:creationId xmlns:p14="http://schemas.microsoft.com/office/powerpoint/2010/main" val="2974606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4E32-E85A-7781-6FDA-E124E56E6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113" y="365125"/>
            <a:ext cx="6529387" cy="4735513"/>
          </a:xfrm>
        </p:spPr>
        <p:txBody>
          <a:bodyPr>
            <a:normAutofit fontScale="90000"/>
          </a:bodyPr>
          <a:lstStyle/>
          <a:p>
            <a:r>
              <a:rPr lang="en-US" dirty="0"/>
              <a:t>Dr. George B. Hamlin, Dentist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16 patents 1870 to 1885</a:t>
            </a:r>
            <a:br>
              <a:rPr lang="en-US" dirty="0"/>
            </a:br>
            <a:r>
              <a:rPr lang="en-US" dirty="0"/>
              <a:t>Cider Machine Improvement</a:t>
            </a:r>
            <a:br>
              <a:rPr lang="en-US" dirty="0"/>
            </a:br>
            <a:r>
              <a:rPr lang="en-US" dirty="0"/>
              <a:t>Threshing</a:t>
            </a:r>
            <a:br>
              <a:rPr lang="en-US" dirty="0"/>
            </a:br>
            <a:r>
              <a:rPr lang="en-US" dirty="0"/>
              <a:t>Kindling Wood Cutter</a:t>
            </a:r>
            <a:br>
              <a:rPr lang="en-US" dirty="0"/>
            </a:br>
            <a:r>
              <a:rPr lang="en-US" dirty="0"/>
              <a:t>Corn Harvester</a:t>
            </a:r>
            <a:br>
              <a:rPr lang="en-US" dirty="0"/>
            </a:br>
            <a:r>
              <a:rPr lang="en-US" dirty="0"/>
              <a:t>Wagon Springs ( to prevent wagons from tipping over)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3B901D-844E-0C03-7CDA-E55DCCAE0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94055"/>
            <a:ext cx="4991100" cy="5669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408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209</Words>
  <Application>Microsoft Office PowerPoint</Application>
  <PresentationFormat>Widescreen</PresentationFormat>
  <Paragraphs>26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WINDHAM - WILLIMANTIC PATENTS #4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Francis Treadwell and Henry McCollum invented and patented a machine for making the cylindrical strips of dough for the manufacture of crackers.</vt:lpstr>
      <vt:lpstr>Dr. George B. Hamlin, Dentist    16 patents 1870 to 1885 Cider Machine Improvement Threshing Kindling Wood Cutter Corn Harvester Wagon Springs ( to prevent wagons from tipping over)</vt:lpstr>
      <vt:lpstr>PowerPoint Presentation</vt:lpstr>
      <vt:lpstr>PowerPoint Presentation</vt:lpstr>
      <vt:lpstr>Chesbro’s Pharmacy</vt:lpstr>
      <vt:lpstr>PowerPoint Presentation</vt:lpstr>
      <vt:lpstr>Chesbro needed to crush sugar to add it to medicines </vt:lpstr>
      <vt:lpstr>Ernest P. Chesbro 1858- 1936  Chesbro Bros Druggists automotive dealer</vt:lpstr>
      <vt:lpstr>PowerPoint Presentation</vt:lpstr>
      <vt:lpstr>Frederick Purington    Till Alarm and Lock</vt:lpstr>
      <vt:lpstr>Frederick Purington  1800-1865   Mary Purington          1805 -1880   Old Willimantic Cemetery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Patent Presentation 3</dc:title>
  <dc:creator>Bev York</dc:creator>
  <cp:lastModifiedBy>Bev York</cp:lastModifiedBy>
  <cp:revision>12</cp:revision>
  <dcterms:created xsi:type="dcterms:W3CDTF">2023-03-16T19:21:16Z</dcterms:created>
  <dcterms:modified xsi:type="dcterms:W3CDTF">2024-05-14T02:11:55Z</dcterms:modified>
</cp:coreProperties>
</file>